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2"/>
  </p:notesMasterIdLst>
  <p:sldIdLst>
    <p:sldId id="5055" r:id="rId2"/>
    <p:sldId id="5056" r:id="rId3"/>
    <p:sldId id="5057" r:id="rId4"/>
    <p:sldId id="5072" r:id="rId5"/>
    <p:sldId id="5058" r:id="rId6"/>
    <p:sldId id="5062" r:id="rId7"/>
    <p:sldId id="5070" r:id="rId8"/>
    <p:sldId id="5071" r:id="rId9"/>
    <p:sldId id="5069" r:id="rId10"/>
    <p:sldId id="5073" r:id="rId11"/>
  </p:sldIdLst>
  <p:sldSz cx="12192000"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Deck Template" id="{7E3EDA95-5259-473E-A9CE-A4948A5B6210}">
          <p14:sldIdLst>
            <p14:sldId id="5055"/>
            <p14:sldId id="5056"/>
            <p14:sldId id="5057"/>
            <p14:sldId id="5072"/>
            <p14:sldId id="5058"/>
            <p14:sldId id="5062"/>
            <p14:sldId id="5070"/>
            <p14:sldId id="5071"/>
            <p14:sldId id="5069"/>
            <p14:sldId id="5073"/>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44E2E10-C82C-E5E5-9DC8-9ED803895AFB}" name="Shanker, Amulya" initials="SA" userId="S::shankera@wwt.com::a76408b4-9ee1-46bb-92fa-20a0c47ac937" providerId="AD"/>
  <p188:author id="{CA97AFAE-BFDD-B0C6-0B49-AC0704203C21}" name="Gupta, Ankur" initials="GA" userId="S::guptaan@wwt.com::bfe73d37-8d90-4d2b-a458-3e22f31d7938" providerId="AD"/>
  <p188:author id="{A56DA0D0-883F-86B4-B76E-0E684A7539F3}" name="Bhardwaj, Snigdha" initials="BS" userId="S::bhardwsn@wwt.com::3844fc3c-2a2c-474f-be22-806c6e8b9ab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AF"/>
    <a:srgbClr val="5A5AD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4F26B6-626C-416A-83E8-D8841CCD18D3}" v="24" dt="2024-07-01T09:46:31.795"/>
    <p1510:client id="{DCF25D7C-2A75-3C40-8378-D6FBE0B0D90B}" v="185" dt="2024-07-01T09:51:47.6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69"/>
  </p:normalViewPr>
  <p:slideViewPr>
    <p:cSldViewPr snapToGrid="0">
      <p:cViewPr>
        <p:scale>
          <a:sx n="70" d="100"/>
          <a:sy n="70" d="100"/>
        </p:scale>
        <p:origin x="512" y="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gs" Target="tags/tag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l, Mayank" userId="6ee1156a-c685-4f51-ab5a-bd2d9d940942" providerId="ADAL" clId="{DCF25D7C-2A75-3C40-8378-D6FBE0B0D90B}"/>
    <pc:docChg chg="custSel modSld">
      <pc:chgData name="Lal, Mayank" userId="6ee1156a-c685-4f51-ab5a-bd2d9d940942" providerId="ADAL" clId="{DCF25D7C-2A75-3C40-8378-D6FBE0B0D90B}" dt="2024-07-01T09:51:47.601" v="70" actId="1076"/>
      <pc:docMkLst>
        <pc:docMk/>
      </pc:docMkLst>
      <pc:sldChg chg="addSp modSp mod">
        <pc:chgData name="Lal, Mayank" userId="6ee1156a-c685-4f51-ab5a-bd2d9d940942" providerId="ADAL" clId="{DCF25D7C-2A75-3C40-8378-D6FBE0B0D90B}" dt="2024-07-01T09:51:47.601" v="70" actId="1076"/>
        <pc:sldMkLst>
          <pc:docMk/>
          <pc:sldMk cId="3778839655" sldId="5055"/>
        </pc:sldMkLst>
        <pc:spChg chg="add mod">
          <ac:chgData name="Lal, Mayank" userId="6ee1156a-c685-4f51-ab5a-bd2d9d940942" providerId="ADAL" clId="{DCF25D7C-2A75-3C40-8378-D6FBE0B0D90B}" dt="2024-07-01T09:50:11.702" v="57" actId="14100"/>
          <ac:spMkLst>
            <pc:docMk/>
            <pc:sldMk cId="3778839655" sldId="5055"/>
            <ac:spMk id="2" creationId="{B9B41E7B-4AF5-5FAF-CE80-C1F86164D21E}"/>
          </ac:spMkLst>
        </pc:spChg>
        <pc:spChg chg="add">
          <ac:chgData name="Lal, Mayank" userId="6ee1156a-c685-4f51-ab5a-bd2d9d940942" providerId="ADAL" clId="{DCF25D7C-2A75-3C40-8378-D6FBE0B0D90B}" dt="2024-07-01T09:50:46.472" v="63"/>
          <ac:spMkLst>
            <pc:docMk/>
            <pc:sldMk cId="3778839655" sldId="5055"/>
            <ac:spMk id="3" creationId="{7F3F186A-2C9C-BA67-15BC-F3A7C6DB3249}"/>
          </ac:spMkLst>
        </pc:spChg>
        <pc:spChg chg="mod">
          <ac:chgData name="Lal, Mayank" userId="6ee1156a-c685-4f51-ab5a-bd2d9d940942" providerId="ADAL" clId="{DCF25D7C-2A75-3C40-8378-D6FBE0B0D90B}" dt="2024-07-01T09:48:33.359" v="35" actId="20577"/>
          <ac:spMkLst>
            <pc:docMk/>
            <pc:sldMk cId="3778839655" sldId="5055"/>
            <ac:spMk id="5" creationId="{CCD0B0F2-4309-45A3-A99E-4F152CEFF5E6}"/>
          </ac:spMkLst>
        </pc:spChg>
        <pc:picChg chg="add mod">
          <ac:chgData name="Lal, Mayank" userId="6ee1156a-c685-4f51-ab5a-bd2d9d940942" providerId="ADAL" clId="{DCF25D7C-2A75-3C40-8378-D6FBE0B0D90B}" dt="2024-07-01T09:51:08.695" v="67" actId="1076"/>
          <ac:picMkLst>
            <pc:docMk/>
            <pc:sldMk cId="3778839655" sldId="5055"/>
            <ac:picMk id="4" creationId="{9AB07AC1-5722-3AFF-EBD1-F7C8F48CC675}"/>
          </ac:picMkLst>
        </pc:picChg>
        <pc:picChg chg="add mod">
          <ac:chgData name="Lal, Mayank" userId="6ee1156a-c685-4f51-ab5a-bd2d9d940942" providerId="ADAL" clId="{DCF25D7C-2A75-3C40-8378-D6FBE0B0D90B}" dt="2024-07-01T09:51:47.601" v="70" actId="1076"/>
          <ac:picMkLst>
            <pc:docMk/>
            <pc:sldMk cId="3778839655" sldId="5055"/>
            <ac:picMk id="1030" creationId="{3558B90A-7FB7-02BF-D61A-5C9B756A2321}"/>
          </ac:picMkLst>
        </pc:picChg>
      </pc:sldChg>
      <pc:sldChg chg="modSp mod">
        <pc:chgData name="Lal, Mayank" userId="6ee1156a-c685-4f51-ab5a-bd2d9d940942" providerId="ADAL" clId="{DCF25D7C-2A75-3C40-8378-D6FBE0B0D90B}" dt="2024-07-01T09:48:27.482" v="19" actId="20577"/>
        <pc:sldMkLst>
          <pc:docMk/>
          <pc:sldMk cId="3303026756" sldId="5056"/>
        </pc:sldMkLst>
        <pc:spChg chg="mod">
          <ac:chgData name="Lal, Mayank" userId="6ee1156a-c685-4f51-ab5a-bd2d9d940942" providerId="ADAL" clId="{DCF25D7C-2A75-3C40-8378-D6FBE0B0D90B}" dt="2024-07-01T09:48:18.155" v="0"/>
          <ac:spMkLst>
            <pc:docMk/>
            <pc:sldMk cId="3303026756" sldId="5056"/>
            <ac:spMk id="5" creationId="{F5F1C2A8-A496-413C-A12B-6B89FE481AB1}"/>
          </ac:spMkLst>
        </pc:spChg>
        <pc:spChg chg="mod">
          <ac:chgData name="Lal, Mayank" userId="6ee1156a-c685-4f51-ab5a-bd2d9d940942" providerId="ADAL" clId="{DCF25D7C-2A75-3C40-8378-D6FBE0B0D90B}" dt="2024-07-01T09:48:27.482" v="19" actId="20577"/>
          <ac:spMkLst>
            <pc:docMk/>
            <pc:sldMk cId="3303026756" sldId="5056"/>
            <ac:spMk id="9" creationId="{3F5AA907-3029-456A-BCAE-A1953274A8C0}"/>
          </ac:spMkLst>
        </pc:spChg>
      </pc:sldChg>
      <pc:sldChg chg="addSp delSp modSp mod">
        <pc:chgData name="Lal, Mayank" userId="6ee1156a-c685-4f51-ab5a-bd2d9d940942" providerId="ADAL" clId="{DCF25D7C-2A75-3C40-8378-D6FBE0B0D90B}" dt="2024-07-01T09:50:31.850" v="62"/>
        <pc:sldMkLst>
          <pc:docMk/>
          <pc:sldMk cId="2914834801" sldId="5057"/>
        </pc:sldMkLst>
        <pc:spChg chg="add mod">
          <ac:chgData name="Lal, Mayank" userId="6ee1156a-c685-4f51-ab5a-bd2d9d940942" providerId="ADAL" clId="{DCF25D7C-2A75-3C40-8378-D6FBE0B0D90B}" dt="2024-07-01T09:50:27.768" v="59" actId="14100"/>
          <ac:spMkLst>
            <pc:docMk/>
            <pc:sldMk cId="2914834801" sldId="5057"/>
            <ac:spMk id="3" creationId="{6FCB5089-6CF7-68B2-EA78-C042DB627D05}"/>
          </ac:spMkLst>
        </pc:spChg>
        <pc:spChg chg="add del mod">
          <ac:chgData name="Lal, Mayank" userId="6ee1156a-c685-4f51-ab5a-bd2d9d940942" providerId="ADAL" clId="{DCF25D7C-2A75-3C40-8378-D6FBE0B0D90B}" dt="2024-07-01T09:50:31.850" v="62"/>
          <ac:spMkLst>
            <pc:docMk/>
            <pc:sldMk cId="2914834801" sldId="5057"/>
            <ac:spMk id="7" creationId="{5B7F2849-6E91-DAD5-FD59-7A2601A02EC3}"/>
          </ac:spMkLst>
        </pc:spChg>
      </pc:sldChg>
      <pc:sldChg chg="modSp mod">
        <pc:chgData name="Lal, Mayank" userId="6ee1156a-c685-4f51-ab5a-bd2d9d940942" providerId="ADAL" clId="{DCF25D7C-2A75-3C40-8378-D6FBE0B0D90B}" dt="2024-07-01T09:49:06.515" v="55" actId="20577"/>
        <pc:sldMkLst>
          <pc:docMk/>
          <pc:sldMk cId="28970261" sldId="5070"/>
        </pc:sldMkLst>
        <pc:spChg chg="mod">
          <ac:chgData name="Lal, Mayank" userId="6ee1156a-c685-4f51-ab5a-bd2d9d940942" providerId="ADAL" clId="{DCF25D7C-2A75-3C40-8378-D6FBE0B0D90B}" dt="2024-07-01T09:49:06.515" v="55" actId="20577"/>
          <ac:spMkLst>
            <pc:docMk/>
            <pc:sldMk cId="28970261" sldId="5070"/>
            <ac:spMk id="7" creationId="{5AFDA4B2-691B-4FD4-AE04-85F9CDA02C30}"/>
          </ac:spMkLst>
        </pc:spChg>
      </pc:sldChg>
      <pc:sldChg chg="modSp">
        <pc:chgData name="Lal, Mayank" userId="6ee1156a-c685-4f51-ab5a-bd2d9d940942" providerId="ADAL" clId="{DCF25D7C-2A75-3C40-8378-D6FBE0B0D90B}" dt="2024-07-01T09:48:18.155" v="0"/>
        <pc:sldMkLst>
          <pc:docMk/>
          <pc:sldMk cId="500226328" sldId="5071"/>
        </pc:sldMkLst>
        <pc:spChg chg="mod">
          <ac:chgData name="Lal, Mayank" userId="6ee1156a-c685-4f51-ab5a-bd2d9d940942" providerId="ADAL" clId="{DCF25D7C-2A75-3C40-8378-D6FBE0B0D90B}" dt="2024-07-01T09:48:18.155" v="0"/>
          <ac:spMkLst>
            <pc:docMk/>
            <pc:sldMk cId="500226328" sldId="5071"/>
            <ac:spMk id="7" creationId="{5AFDA4B2-691B-4FD4-AE04-85F9CDA02C30}"/>
          </ac:spMkLst>
        </pc:spChg>
      </pc:sldChg>
    </pc:docChg>
  </pc:docChgLst>
  <pc:docChgLst>
    <pc:chgData name="Bhardwaj, Snigdha" userId="3844fc3c-2a2c-474f-be22-806c6e8b9ab2" providerId="ADAL" clId="{344F26B6-626C-416A-83E8-D8841CCD18D3}"/>
    <pc:docChg chg="modSld sldOrd">
      <pc:chgData name="Bhardwaj, Snigdha" userId="3844fc3c-2a2c-474f-be22-806c6e8b9ab2" providerId="ADAL" clId="{344F26B6-626C-416A-83E8-D8841CCD18D3}" dt="2024-07-01T09:46:31.795" v="23" actId="6549"/>
      <pc:docMkLst>
        <pc:docMk/>
      </pc:docMkLst>
      <pc:sldChg chg="ord">
        <pc:chgData name="Bhardwaj, Snigdha" userId="3844fc3c-2a2c-474f-be22-806c6e8b9ab2" providerId="ADAL" clId="{344F26B6-626C-416A-83E8-D8841CCD18D3}" dt="2024-07-01T08:32:59.142" v="0" actId="20578"/>
        <pc:sldMkLst>
          <pc:docMk/>
          <pc:sldMk cId="2914834801" sldId="5057"/>
        </pc:sldMkLst>
      </pc:sldChg>
      <pc:sldChg chg="modSp mod">
        <pc:chgData name="Bhardwaj, Snigdha" userId="3844fc3c-2a2c-474f-be22-806c6e8b9ab2" providerId="ADAL" clId="{344F26B6-626C-416A-83E8-D8841CCD18D3}" dt="2024-07-01T09:46:31.795" v="23" actId="6549"/>
        <pc:sldMkLst>
          <pc:docMk/>
          <pc:sldMk cId="2266025266" sldId="5058"/>
        </pc:sldMkLst>
        <pc:spChg chg="mod">
          <ac:chgData name="Bhardwaj, Snigdha" userId="3844fc3c-2a2c-474f-be22-806c6e8b9ab2" providerId="ADAL" clId="{344F26B6-626C-416A-83E8-D8841CCD18D3}" dt="2024-07-01T09:46:31.795" v="23" actId="6549"/>
          <ac:spMkLst>
            <pc:docMk/>
            <pc:sldMk cId="2266025266" sldId="5058"/>
            <ac:spMk id="9" creationId="{0280C995-2ABA-D7CB-AC45-C6618D1A7731}"/>
          </ac:spMkLst>
        </pc:spChg>
      </pc:sldChg>
    </pc:docChg>
  </pc:docChgLst>
</pc:chgInfo>
</file>

<file path=ppt/media/hdphoto1.wdp>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DDB95-020E-482C-8315-2D46A60FF571}" type="datetimeFigureOut">
              <a:rPr lang="en-US" smtClean="0"/>
              <a:t>7/30/2024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670739-0FEC-4701-93B2-82D8F8FA87EB}" type="slidenum">
              <a:rPr lang="en-US" smtClean="0"/>
              <a:t>‹#›</a:t>
            </a:fld>
            <a:endParaRPr lang="en-US"/>
          </a:p>
        </p:txBody>
      </p:sp>
    </p:spTree>
    <p:extLst>
      <p:ext uri="{BB962C8B-B14F-4D97-AF65-F5344CB8AC3E}">
        <p14:creationId xmlns:p14="http://schemas.microsoft.com/office/powerpoint/2010/main" val="38268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573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2983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063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8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536710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89640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20785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43865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4696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34336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2129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36181645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44172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408664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399760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3238739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2138530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15858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2353865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706637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1970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954997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37947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69510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5905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58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860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6415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3577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1"/>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33" imgH="336" progId="TCLayout.ActiveDocument.1">
                  <p:embed/>
                </p:oleObj>
              </mc:Choice>
              <mc:Fallback>
                <p:oleObj name="think-cell Slide" r:id="rId32"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7/30/2024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3572656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9" r:id="rId25"/>
    <p:sldLayoutId id="2147483691" r:id="rId26"/>
    <p:sldLayoutId id="2147483692" r:id="rId27"/>
    <p:sldLayoutId id="2147483693" r:id="rId28"/>
    <p:sldLayoutId id="2147483694" r:id="rId29"/>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19.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D0B0F2-4309-45A3-A99E-4F152CEFF5E6}"/>
              </a:ext>
            </a:extLst>
          </p:cNvPr>
          <p:cNvSpPr>
            <a:spLocks noGrp="1"/>
          </p:cNvSpPr>
          <p:nvPr>
            <p:ph type="ctrTitle"/>
          </p:nvPr>
        </p:nvSpPr>
        <p:spPr>
          <a:xfrm>
            <a:off x="794521" y="2508718"/>
            <a:ext cx="7375650" cy="1655763"/>
          </a:xfrm>
        </p:spPr>
        <p:txBody>
          <a:bodyPr/>
          <a:lstStyle/>
          <a:p>
            <a:r>
              <a:rPr lang="en-US" b="1" dirty="0"/>
              <a:t>Chicken Coop</a:t>
            </a:r>
            <a:br>
              <a:rPr lang="en-US" dirty="0"/>
            </a:br>
            <a:r>
              <a:rPr lang="en-US" sz="2000" dirty="0"/>
              <a:t>Empowering a Restaurant Chain in a competitive AI landscape </a:t>
            </a:r>
            <a:endParaRPr lang="en-US" sz="2800" dirty="0"/>
          </a:p>
        </p:txBody>
      </p:sp>
      <p:sp>
        <p:nvSpPr>
          <p:cNvPr id="6" name="Subtitle 5">
            <a:extLst>
              <a:ext uri="{FF2B5EF4-FFF2-40B4-BE49-F238E27FC236}">
                <a16:creationId xmlns:a16="http://schemas.microsoft.com/office/drawing/2014/main" id="{BE993E83-2AA5-459F-B4CB-E9A02A8098F7}"/>
              </a:ext>
            </a:extLst>
          </p:cNvPr>
          <p:cNvSpPr>
            <a:spLocks noGrp="1"/>
          </p:cNvSpPr>
          <p:nvPr>
            <p:ph type="subTitle" idx="1"/>
          </p:nvPr>
        </p:nvSpPr>
        <p:spPr>
          <a:xfrm>
            <a:off x="794521" y="4256556"/>
            <a:ext cx="7375650" cy="1655762"/>
          </a:xfrm>
        </p:spPr>
        <p:txBody>
          <a:bodyPr/>
          <a:lstStyle/>
          <a:p>
            <a:r>
              <a:rPr lang="en-US"/>
              <a:t>Trilytics’24 Conclave Case Study</a:t>
            </a:r>
          </a:p>
        </p:txBody>
      </p:sp>
      <p:sp>
        <p:nvSpPr>
          <p:cNvPr id="2" name="AutoShape 2" descr="Indian Institute of Management Calcutta - Wikipedia">
            <a:extLst>
              <a:ext uri="{FF2B5EF4-FFF2-40B4-BE49-F238E27FC236}">
                <a16:creationId xmlns:a16="http://schemas.microsoft.com/office/drawing/2014/main" id="{B9B41E7B-4AF5-5FAF-CE80-C1F86164D21E}"/>
              </a:ext>
            </a:extLst>
          </p:cNvPr>
          <p:cNvSpPr>
            <a:spLocks noChangeAspect="1" noChangeArrowheads="1"/>
          </p:cNvSpPr>
          <p:nvPr/>
        </p:nvSpPr>
        <p:spPr bwMode="auto">
          <a:xfrm>
            <a:off x="5943600" y="2319454"/>
            <a:ext cx="1261946" cy="126194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9AB07AC1-5722-3AFF-EBD1-F7C8F48CC675}"/>
              </a:ext>
            </a:extLst>
          </p:cNvPr>
          <p:cNvPicPr>
            <a:picLocks noChangeAspect="1"/>
          </p:cNvPicPr>
          <p:nvPr/>
        </p:nvPicPr>
        <p:blipFill>
          <a:blip r:embed="rId3">
            <a:clrChange>
              <a:clrFrom>
                <a:srgbClr val="000000">
                  <a:alpha val="0"/>
                </a:srgbClr>
              </a:clrFrom>
              <a:clrTo>
                <a:srgbClr val="000000">
                  <a:alpha val="0"/>
                </a:srgbClr>
              </a:clrTo>
            </a:clrChange>
            <a:extLst>
              <a:ext uri="{BEBA8EAE-BF5A-486C-A8C5-ECC9F3942E4B}">
                <a14:imgProps xmlns:a14="http://schemas.microsoft.com/office/drawing/2010/main">
                  <a14:imgLayer r:embed="rId4">
                    <a14:imgEffect>
                      <a14:colorTemperature colorTemp="7200"/>
                    </a14:imgEffect>
                    <a14:imgEffect>
                      <a14:saturation sat="0"/>
                    </a14:imgEffect>
                    <a14:imgEffect>
                      <a14:brightnessContrast contrast="40000"/>
                    </a14:imgEffect>
                  </a14:imgLayer>
                </a14:imgProps>
              </a:ext>
            </a:extLst>
          </a:blip>
          <a:stretch>
            <a:fillRect/>
          </a:stretch>
        </p:blipFill>
        <p:spPr>
          <a:xfrm>
            <a:off x="902677" y="4823884"/>
            <a:ext cx="1485602" cy="1439177"/>
          </a:xfrm>
          <a:prstGeom prst="rect">
            <a:avLst/>
          </a:prstGeom>
        </p:spPr>
      </p:pic>
      <p:pic>
        <p:nvPicPr>
          <p:cNvPr id="1030" name="Picture 6" descr="PGDBA Conclave - Trilytics - PGDBA - IIMC|IITKGP|ISI-K">
            <a:extLst>
              <a:ext uri="{FF2B5EF4-FFF2-40B4-BE49-F238E27FC236}">
                <a16:creationId xmlns:a16="http://schemas.microsoft.com/office/drawing/2014/main" id="{3558B90A-7FB7-02BF-D61A-5C9B756A23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49468" y="4977838"/>
            <a:ext cx="2093115" cy="110985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778839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711D1EC-48EB-CD4A-3F3E-76725A93E5D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5619"/>
          <a:stretch/>
        </p:blipFill>
        <p:spPr>
          <a:xfrm>
            <a:off x="0" y="0"/>
            <a:ext cx="6954982" cy="6754924"/>
          </a:xfrm>
        </p:spPr>
      </p:pic>
      <p:sp>
        <p:nvSpPr>
          <p:cNvPr id="6" name="TextBox 5">
            <a:extLst>
              <a:ext uri="{FF2B5EF4-FFF2-40B4-BE49-F238E27FC236}">
                <a16:creationId xmlns:a16="http://schemas.microsoft.com/office/drawing/2014/main" id="{F6654516-5ED1-872C-CE1F-EC178D0058EF}"/>
              </a:ext>
            </a:extLst>
          </p:cNvPr>
          <p:cNvSpPr txBox="1"/>
          <p:nvPr/>
        </p:nvSpPr>
        <p:spPr>
          <a:xfrm>
            <a:off x="6954982" y="103076"/>
            <a:ext cx="5051090" cy="6555641"/>
          </a:xfrm>
          <a:prstGeom prst="rect">
            <a:avLst/>
          </a:prstGeom>
          <a:noFill/>
        </p:spPr>
        <p:txBody>
          <a:bodyPr wrap="square" rtlCol="0">
            <a:spAutoFit/>
          </a:bodyPr>
          <a:lstStyle/>
          <a:p>
            <a:r>
              <a:rPr lang="en-US" sz="1400" dirty="0"/>
              <a:t>This </a:t>
            </a:r>
            <a:r>
              <a:rPr lang="en-US" sz="1400" b="1" dirty="0"/>
              <a:t>SHAP summary plot</a:t>
            </a:r>
            <a:r>
              <a:rPr lang="en-US" sz="1400" dirty="0"/>
              <a:t> visualizes the importance of each feature in predicting the target variable, in this case, the sales forecast. </a:t>
            </a:r>
          </a:p>
          <a:p>
            <a:endParaRPr lang="en-US" sz="1400" dirty="0"/>
          </a:p>
          <a:p>
            <a:r>
              <a:rPr lang="en-US" sz="1400" dirty="0"/>
              <a:t>Here's how to interpret the plot: </a:t>
            </a:r>
          </a:p>
          <a:p>
            <a:endParaRPr lang="en-US" sz="1400" dirty="0"/>
          </a:p>
          <a:p>
            <a:r>
              <a:rPr lang="en-US" sz="1400" b="1" dirty="0"/>
              <a:t>Feature Importance:</a:t>
            </a:r>
            <a:r>
              <a:rPr lang="en-US" sz="1400" dirty="0"/>
              <a:t> The features are listed in order of importance, with the most important feature at the top. The importance is determined by the average magnitude of the SHAP values for that feature across all samples. In the plot, STORE_KEY and STORE_NUMBER are the most important features.</a:t>
            </a:r>
          </a:p>
          <a:p>
            <a:endParaRPr lang="en-US" sz="1400" dirty="0"/>
          </a:p>
          <a:p>
            <a:r>
              <a:rPr lang="en-US" sz="1400" b="1" dirty="0"/>
              <a:t>SHAP Value:</a:t>
            </a:r>
            <a:r>
              <a:rPr lang="en-US" sz="1400" dirty="0"/>
              <a:t> The x-axis represents the SHAP value, which indicates the impact of the feature on the model's output. A SHAP value near 0 means that the feature has little effect on the prediction, while a larger absolute SHAP value indicates a stronger impact, either positive or negative. A positive SHAP value increases the prediction, while a negative SHAP value decreases it. </a:t>
            </a:r>
          </a:p>
          <a:p>
            <a:endParaRPr lang="en-US" sz="1400" dirty="0"/>
          </a:p>
          <a:p>
            <a:r>
              <a:rPr lang="en-US" sz="1400" b="1" dirty="0"/>
              <a:t>Feature Value:</a:t>
            </a:r>
            <a:r>
              <a:rPr lang="en-US" sz="1400" dirty="0"/>
              <a:t> The color of the dots represents the value of the feature. Red dots represent higher feature values, and blue dots represent lower feature values. </a:t>
            </a:r>
          </a:p>
          <a:p>
            <a:r>
              <a:rPr lang="en-US" sz="1400" dirty="0"/>
              <a:t>For instance, a red dot on the right side indicates that a high feature value increases the prediction, while a blue dot on the left side indicates that a low feature value decreases the prediction.</a:t>
            </a:r>
          </a:p>
          <a:p>
            <a:endParaRPr lang="en-US" sz="1400" dirty="0"/>
          </a:p>
          <a:p>
            <a:r>
              <a:rPr lang="en-US" sz="1400" b="1" dirty="0"/>
              <a:t>Spread of SHAP Values:</a:t>
            </a:r>
            <a:r>
              <a:rPr lang="en-US" sz="1400" dirty="0"/>
              <a:t> The spread of the dots along the x-axis indicates the range of SHAP values for the feature. </a:t>
            </a:r>
          </a:p>
          <a:p>
            <a:r>
              <a:rPr lang="en-US" sz="1400" dirty="0"/>
              <a:t>A widespread means the feature has a varied impact on the predictions across different samples, while a narrow spread indicates a more consistent impact.</a:t>
            </a:r>
            <a:endParaRPr lang="en-IN" sz="1400" dirty="0"/>
          </a:p>
        </p:txBody>
      </p:sp>
    </p:spTree>
    <p:extLst>
      <p:ext uri="{BB962C8B-B14F-4D97-AF65-F5344CB8AC3E}">
        <p14:creationId xmlns:p14="http://schemas.microsoft.com/office/powerpoint/2010/main" val="324118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502920" y="209554"/>
            <a:ext cx="10515600" cy="811922"/>
          </a:xfrm>
        </p:spPr>
        <p:txBody>
          <a:bodyPr/>
          <a:lstStyle/>
          <a:p>
            <a:r>
              <a:rPr lang="en-US" b="1" dirty="0">
                <a:latin typeface="+mn-lt"/>
              </a:rPr>
              <a:t>Executive Summary</a:t>
            </a:r>
          </a:p>
        </p:txBody>
      </p:sp>
      <p:sp>
        <p:nvSpPr>
          <p:cNvPr id="9" name="Content Placeholder 4">
            <a:extLst>
              <a:ext uri="{FF2B5EF4-FFF2-40B4-BE49-F238E27FC236}">
                <a16:creationId xmlns:a16="http://schemas.microsoft.com/office/drawing/2014/main" id="{3F5AA907-3029-456A-BCAE-A1953274A8C0}"/>
              </a:ext>
            </a:extLst>
          </p:cNvPr>
          <p:cNvSpPr txBox="1">
            <a:spLocks/>
          </p:cNvSpPr>
          <p:nvPr/>
        </p:nvSpPr>
        <p:spPr>
          <a:xfrm>
            <a:off x="502920" y="1021476"/>
            <a:ext cx="10850880" cy="5507340"/>
          </a:xfrm>
          <a:prstGeom prst="rect">
            <a:avLst/>
          </a:prstGeom>
        </p:spPr>
        <p:txBody>
          <a:bodyPr vert="horz" lIns="91440" tIns="45720" rIns="91440" bIns="45720" rtlCol="0" anchor="t">
            <a:noAutofit/>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chemeClr val="tx2"/>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1400" b="1" dirty="0">
                <a:solidFill>
                  <a:schemeClr val="tx1">
                    <a:lumMod val="75000"/>
                    <a:lumOff val="25000"/>
                  </a:schemeClr>
                </a:solidFill>
                <a:latin typeface="+mn-lt"/>
              </a:rPr>
              <a:t>Initiative Goal</a:t>
            </a:r>
            <a:r>
              <a:rPr lang="en-US" sz="1400" dirty="0">
                <a:solidFill>
                  <a:schemeClr val="tx1">
                    <a:lumMod val="75000"/>
                    <a:lumOff val="25000"/>
                  </a:schemeClr>
                </a:solidFill>
                <a:latin typeface="+mn-lt"/>
              </a:rPr>
              <a:t>:</a:t>
            </a:r>
            <a:r>
              <a:rPr lang="en-US" sz="1400" dirty="0">
                <a:solidFill>
                  <a:schemeClr val="bg2">
                    <a:lumMod val="75000"/>
                  </a:schemeClr>
                </a:solidFill>
                <a:latin typeface="+mn-lt"/>
              </a:rPr>
              <a:t> </a:t>
            </a:r>
            <a:r>
              <a:rPr lang="en-US" sz="1400" dirty="0">
                <a:solidFill>
                  <a:schemeClr val="tx1"/>
                </a:solidFill>
                <a:latin typeface="+mn-lt"/>
              </a:rPr>
              <a:t>To enhance Chicken Coop's ability to forecast sales accurately and support strategic financial planning, thereby improving overall business performance and decision-making.</a:t>
            </a:r>
          </a:p>
          <a:p>
            <a:pPr marL="0" indent="0">
              <a:spcAft>
                <a:spcPts val="0"/>
              </a:spcAft>
              <a:buNone/>
            </a:pPr>
            <a:endParaRPr lang="en-US" sz="1400" dirty="0">
              <a:solidFill>
                <a:schemeClr val="tx1">
                  <a:lumMod val="75000"/>
                  <a:lumOff val="25000"/>
                </a:schemeClr>
              </a:solidFill>
              <a:latin typeface="+mn-lt"/>
            </a:endParaRPr>
          </a:p>
          <a:p>
            <a:pPr marL="0" indent="0">
              <a:spcAft>
                <a:spcPts val="0"/>
              </a:spcAft>
              <a:buNone/>
            </a:pPr>
            <a:r>
              <a:rPr lang="en-US" sz="1400" b="1" dirty="0">
                <a:solidFill>
                  <a:schemeClr val="tx1">
                    <a:lumMod val="75000"/>
                    <a:lumOff val="25000"/>
                  </a:schemeClr>
                </a:solidFill>
                <a:latin typeface="+mn-lt"/>
              </a:rPr>
              <a:t>WWT recommends utilizing the advanced sales forecasting model developed</a:t>
            </a:r>
            <a:r>
              <a:rPr lang="en-US" sz="1400" b="1" dirty="0">
                <a:solidFill>
                  <a:schemeClr val="bg2">
                    <a:lumMod val="75000"/>
                  </a:schemeClr>
                </a:solidFill>
                <a:latin typeface="+mn-lt"/>
              </a:rPr>
              <a:t> </a:t>
            </a:r>
            <a:r>
              <a:rPr lang="en-US" sz="1400" b="1" dirty="0">
                <a:solidFill>
                  <a:schemeClr val="tx1">
                    <a:lumMod val="75000"/>
                    <a:lumOff val="25000"/>
                  </a:schemeClr>
                </a:solidFill>
                <a:latin typeface="+mn-lt"/>
              </a:rPr>
              <a:t>to enable macro-level decision-making at Chicken Coop and support financial planning and analysis:</a:t>
            </a:r>
          </a:p>
          <a:p>
            <a:pPr marL="0" indent="0">
              <a:spcAft>
                <a:spcPts val="0"/>
              </a:spcAft>
              <a:buNone/>
            </a:pPr>
            <a:endParaRPr lang="en-US" sz="1400" b="1" dirty="0">
              <a:solidFill>
                <a:schemeClr val="tx1">
                  <a:lumMod val="75000"/>
                  <a:lumOff val="25000"/>
                </a:schemeClr>
              </a:solidFill>
              <a:latin typeface="+mn-lt"/>
            </a:endParaRPr>
          </a:p>
          <a:p>
            <a:pPr marL="0" indent="0">
              <a:spcAft>
                <a:spcPts val="0"/>
              </a:spcAft>
              <a:buNone/>
            </a:pPr>
            <a:r>
              <a:rPr lang="en-US" sz="1400" dirty="0">
                <a:solidFill>
                  <a:schemeClr val="tx1">
                    <a:lumMod val="75000"/>
                    <a:lumOff val="25000"/>
                  </a:schemeClr>
                </a:solidFill>
                <a:latin typeface="+mn-lt"/>
              </a:rPr>
              <a:t>Preliminary analysis indicates that:</a:t>
            </a:r>
          </a:p>
          <a:p>
            <a:pPr marL="0" indent="0">
              <a:spcAft>
                <a:spcPts val="0"/>
              </a:spcAft>
              <a:buNone/>
            </a:pPr>
            <a:endParaRPr lang="en-US" sz="1400" dirty="0">
              <a:solidFill>
                <a:schemeClr val="bg2">
                  <a:lumMod val="75000"/>
                </a:schemeClr>
              </a:solidFill>
              <a:latin typeface="+mn-lt"/>
            </a:endParaRPr>
          </a:p>
          <a:p>
            <a:pPr>
              <a:spcAft>
                <a:spcPts val="0"/>
              </a:spcAft>
            </a:pPr>
            <a:r>
              <a:rPr lang="en-US" sz="1400" dirty="0">
                <a:solidFill>
                  <a:schemeClr val="tx1"/>
                </a:solidFill>
                <a:latin typeface="+mn-lt"/>
              </a:rPr>
              <a:t>STORE_KEY and STORE_NUMBER significantly impact sales, suggesting regional or store-level differences.</a:t>
            </a:r>
          </a:p>
          <a:p>
            <a:pPr>
              <a:spcAft>
                <a:spcPts val="0"/>
              </a:spcAft>
            </a:pPr>
            <a:r>
              <a:rPr lang="en-US" sz="1400" dirty="0">
                <a:solidFill>
                  <a:schemeClr val="tx1"/>
                </a:solidFill>
                <a:latin typeface="+mn-lt"/>
              </a:rPr>
              <a:t> Historical sales data (PY_NET_SALES_FINAL_USD_AMOUNT and PY_TRANSACTION_FINAL_COUNT) are strong predictors of future sales. </a:t>
            </a:r>
          </a:p>
          <a:p>
            <a:pPr>
              <a:spcAft>
                <a:spcPts val="0"/>
              </a:spcAft>
            </a:pPr>
            <a:r>
              <a:rPr lang="en-US" sz="1400" dirty="0">
                <a:solidFill>
                  <a:schemeClr val="tx1"/>
                </a:solidFill>
                <a:latin typeface="+mn-lt"/>
              </a:rPr>
              <a:t>Promotion start and end dates significantly affect sales, highlighting the importance of timing in promotional strategies.</a:t>
            </a:r>
          </a:p>
          <a:p>
            <a:pPr marL="0" indent="0">
              <a:spcAft>
                <a:spcPts val="0"/>
              </a:spcAft>
              <a:buNone/>
            </a:pPr>
            <a:endParaRPr lang="en-US" sz="1400" dirty="0">
              <a:solidFill>
                <a:schemeClr val="bg2">
                  <a:lumMod val="75000"/>
                </a:schemeClr>
              </a:solidFill>
              <a:latin typeface="+mn-lt"/>
            </a:endParaRPr>
          </a:p>
          <a:p>
            <a:pPr marL="0" indent="0">
              <a:spcAft>
                <a:spcPts val="0"/>
              </a:spcAft>
              <a:buNone/>
            </a:pPr>
            <a:r>
              <a:rPr lang="en-US" sz="1400" b="1" dirty="0">
                <a:solidFill>
                  <a:schemeClr val="tx1">
                    <a:lumMod val="75000"/>
                    <a:lumOff val="25000"/>
                  </a:schemeClr>
                </a:solidFill>
                <a:latin typeface="+mn-lt"/>
              </a:rPr>
              <a:t>WWT proposes that the steps are:</a:t>
            </a:r>
          </a:p>
          <a:p>
            <a:pPr marL="0" indent="0">
              <a:spcAft>
                <a:spcPts val="0"/>
              </a:spcAft>
              <a:buNone/>
            </a:pPr>
            <a:endParaRPr lang="en-US" sz="1400" b="1" dirty="0">
              <a:solidFill>
                <a:schemeClr val="tx1">
                  <a:lumMod val="75000"/>
                  <a:lumOff val="25000"/>
                </a:schemeClr>
              </a:solidFill>
              <a:latin typeface="+mn-lt"/>
            </a:endParaRPr>
          </a:p>
          <a:p>
            <a:pPr>
              <a:spcAft>
                <a:spcPts val="0"/>
              </a:spcAft>
            </a:pPr>
            <a:r>
              <a:rPr lang="en-US" sz="1400" dirty="0">
                <a:solidFill>
                  <a:schemeClr val="tx1">
                    <a:lumMod val="75000"/>
                    <a:lumOff val="25000"/>
                  </a:schemeClr>
                </a:solidFill>
                <a:latin typeface="+mn-lt"/>
              </a:rPr>
              <a:t>Deploy the forecasting model in production using a reliable cloud infrastructure, ensuring scalability and availability for all relevant stakeholders. </a:t>
            </a:r>
          </a:p>
          <a:p>
            <a:pPr>
              <a:spcAft>
                <a:spcPts val="0"/>
              </a:spcAft>
            </a:pPr>
            <a:r>
              <a:rPr lang="en-US" sz="1400" b="1" dirty="0">
                <a:solidFill>
                  <a:schemeClr val="tx1">
                    <a:lumMod val="75000"/>
                    <a:lumOff val="25000"/>
                  </a:schemeClr>
                </a:solidFill>
                <a:latin typeface="+mn-lt"/>
              </a:rPr>
              <a:t>Continuous Monitoring and Improvement</a:t>
            </a:r>
            <a:r>
              <a:rPr lang="en-US" sz="1400" dirty="0">
                <a:solidFill>
                  <a:schemeClr val="tx1">
                    <a:lumMod val="75000"/>
                    <a:lumOff val="25000"/>
                  </a:schemeClr>
                </a:solidFill>
                <a:latin typeface="+mn-lt"/>
              </a:rPr>
              <a:t>: Set up a real-time monitoring framework to track the model's performance and adjust the model based on new data and changing business conditions.</a:t>
            </a:r>
          </a:p>
          <a:p>
            <a:pPr>
              <a:spcAft>
                <a:spcPts val="0"/>
              </a:spcAft>
            </a:pPr>
            <a:r>
              <a:rPr lang="en-US" sz="1400" b="1" dirty="0">
                <a:solidFill>
                  <a:schemeClr val="tx1">
                    <a:lumMod val="75000"/>
                    <a:lumOff val="25000"/>
                  </a:schemeClr>
                </a:solidFill>
                <a:latin typeface="+mn-lt"/>
              </a:rPr>
              <a:t>Integration with Business Processes</a:t>
            </a:r>
            <a:r>
              <a:rPr lang="en-US" sz="1400" dirty="0">
                <a:solidFill>
                  <a:schemeClr val="tx1">
                    <a:lumMod val="75000"/>
                    <a:lumOff val="25000"/>
                  </a:schemeClr>
                </a:solidFill>
                <a:latin typeface="+mn-lt"/>
              </a:rPr>
              <a:t>: Integrate the model's outputs with existing business intelligence tools and dashboards to provide actionable management insights, enabling data-driven decision-making.</a:t>
            </a:r>
          </a:p>
          <a:p>
            <a:pPr>
              <a:spcAft>
                <a:spcPts val="0"/>
              </a:spcAft>
            </a:pPr>
            <a:r>
              <a:rPr lang="en-US" sz="1400" b="1" dirty="0">
                <a:solidFill>
                  <a:schemeClr val="tx1">
                    <a:lumMod val="75000"/>
                    <a:lumOff val="25000"/>
                  </a:schemeClr>
                </a:solidFill>
                <a:latin typeface="+mn-lt"/>
              </a:rPr>
              <a:t>Further Analysis and Model Refinement</a:t>
            </a:r>
            <a:r>
              <a:rPr lang="en-US" sz="1400" dirty="0">
                <a:solidFill>
                  <a:schemeClr val="tx1">
                    <a:lumMod val="75000"/>
                    <a:lumOff val="25000"/>
                  </a:schemeClr>
                </a:solidFill>
                <a:latin typeface="+mn-lt"/>
              </a:rPr>
              <a:t>: Conduct further analysis to explore potential new features, such as economic indicators or competitor data, that could enhance the model's accuracy.</a:t>
            </a:r>
          </a:p>
          <a:p>
            <a:pPr>
              <a:spcAft>
                <a:spcPts val="0"/>
              </a:spcAft>
            </a:pPr>
            <a:r>
              <a:rPr lang="en-US" sz="1400" dirty="0">
                <a:solidFill>
                  <a:schemeClr val="tx1">
                    <a:lumMod val="75000"/>
                    <a:lumOff val="25000"/>
                  </a:schemeClr>
                </a:solidFill>
                <a:latin typeface="+mn-lt"/>
              </a:rPr>
              <a:t>Regularly update the model with new data to maintain its relevance and accuracy over time.</a:t>
            </a:r>
          </a:p>
        </p:txBody>
      </p:sp>
    </p:spTree>
    <p:custDataLst>
      <p:tags r:id="rId1"/>
    </p:custDataLst>
    <p:extLst>
      <p:ext uri="{BB962C8B-B14F-4D97-AF65-F5344CB8AC3E}">
        <p14:creationId xmlns:p14="http://schemas.microsoft.com/office/powerpoint/2010/main" val="330302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20040" y="485248"/>
            <a:ext cx="10515600" cy="811922"/>
          </a:xfrm>
        </p:spPr>
        <p:txBody>
          <a:bodyPr/>
          <a:lstStyle/>
          <a:p>
            <a:r>
              <a:rPr lang="en-US" b="1" dirty="0">
                <a:latin typeface="+mn-lt"/>
              </a:rPr>
              <a:t>Outcome and Methodology</a:t>
            </a:r>
            <a:br>
              <a:rPr lang="en-US" b="1" dirty="0">
                <a:latin typeface="+mn-lt"/>
              </a:rPr>
            </a:br>
            <a:endParaRPr lang="en-US" sz="2000" i="1" dirty="0">
              <a:highlight>
                <a:srgbClr val="FFFF00"/>
              </a:highlight>
              <a:latin typeface="+mn-lt"/>
            </a:endParaRP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316230" y="1297170"/>
            <a:ext cx="11559540" cy="5081729"/>
          </a:xfrm>
        </p:spPr>
        <p:txBody>
          <a:bodyPr/>
          <a:lstStyle/>
          <a:p>
            <a:r>
              <a:rPr lang="en-US" sz="1600" b="1" dirty="0">
                <a:solidFill>
                  <a:schemeClr val="tx1"/>
                </a:solidFill>
                <a:latin typeface="+mn-lt"/>
              </a:rPr>
              <a:t>Datasets Used</a:t>
            </a:r>
            <a:r>
              <a:rPr lang="en-US" sz="1600" dirty="0">
                <a:solidFill>
                  <a:schemeClr val="tx1"/>
                </a:solidFill>
                <a:latin typeface="+mn-lt"/>
              </a:rPr>
              <a:t>: We utilized all the datasets containing sales, store information, and promotional data.</a:t>
            </a:r>
          </a:p>
          <a:p>
            <a:r>
              <a:rPr lang="en-US" sz="1600" b="1" dirty="0">
                <a:solidFill>
                  <a:schemeClr val="tx1"/>
                </a:solidFill>
                <a:latin typeface="+mn-lt"/>
              </a:rPr>
              <a:t>Data Cleaning:</a:t>
            </a:r>
            <a:r>
              <a:rPr lang="en-US" sz="1600" dirty="0">
                <a:solidFill>
                  <a:schemeClr val="tx1"/>
                </a:solidFill>
                <a:latin typeface="+mn-lt"/>
              </a:rPr>
              <a:t> Handling Missing and Default Values: Observations with default dates such as '31-12-1999' for both open and close dates were identified and removed to ensure data accuracy. This step was crucial as it eliminated entries that could distort the analysis and model results.</a:t>
            </a:r>
          </a:p>
          <a:p>
            <a:r>
              <a:rPr lang="en-US" sz="1600" b="1" dirty="0">
                <a:solidFill>
                  <a:schemeClr val="tx1"/>
                </a:solidFill>
                <a:latin typeface="+mn-lt"/>
              </a:rPr>
              <a:t>Data Consistency</a:t>
            </a:r>
            <a:r>
              <a:rPr lang="en-US" sz="1600" dirty="0">
                <a:solidFill>
                  <a:schemeClr val="tx1"/>
                </a:solidFill>
                <a:latin typeface="+mn-lt"/>
              </a:rPr>
              <a:t>: Ensured consistency in date formats and other critical fields across the datasets.</a:t>
            </a:r>
          </a:p>
          <a:p>
            <a:r>
              <a:rPr lang="en-US" sz="1600" b="1" dirty="0">
                <a:solidFill>
                  <a:schemeClr val="tx1"/>
                </a:solidFill>
                <a:latin typeface="+mn-lt"/>
              </a:rPr>
              <a:t>Data Integration:</a:t>
            </a:r>
            <a:r>
              <a:rPr lang="en-US" sz="1600" dirty="0">
                <a:solidFill>
                  <a:schemeClr val="tx1"/>
                </a:solidFill>
                <a:latin typeface="+mn-lt"/>
              </a:rPr>
              <a:t> An inner join was performed using a composite key across the datasets, incorporating a promotion flag to indicate promotional activities. This integration allowed for a comprehensive view of the impact of promotions on sales.</a:t>
            </a:r>
          </a:p>
          <a:p>
            <a:r>
              <a:rPr lang="en-US" sz="1600" b="1" dirty="0">
                <a:solidFill>
                  <a:schemeClr val="tx1"/>
                </a:solidFill>
                <a:latin typeface="+mn-lt"/>
              </a:rPr>
              <a:t>Model Building:</a:t>
            </a:r>
            <a:r>
              <a:rPr lang="en-US" sz="1600" dirty="0">
                <a:solidFill>
                  <a:schemeClr val="tx1"/>
                </a:solidFill>
                <a:latin typeface="+mn-lt"/>
              </a:rPr>
              <a:t> Sampling Technique: Due to the large dataset size, a simple random sampling technique was used to select a 10% sample of the population for model building. This approach ensured the model was trained efficiently while maintaining data representativeness.</a:t>
            </a:r>
          </a:p>
          <a:p>
            <a:r>
              <a:rPr lang="en-US" sz="1600" b="1" dirty="0">
                <a:solidFill>
                  <a:schemeClr val="tx1"/>
                </a:solidFill>
                <a:latin typeface="+mn-lt"/>
              </a:rPr>
              <a:t>Feature Engineering: </a:t>
            </a:r>
            <a:r>
              <a:rPr lang="en-US" sz="1600" dirty="0">
                <a:solidFill>
                  <a:schemeClr val="tx1"/>
                </a:solidFill>
                <a:latin typeface="+mn-lt"/>
              </a:rPr>
              <a:t>Key features were selected using correlation analysis and transformed, by creating lag variables, rolling statistics, and encoding categorical variables to enhance model performance.</a:t>
            </a:r>
          </a:p>
          <a:p>
            <a:r>
              <a:rPr lang="en-US" sz="1600" b="1" dirty="0">
                <a:solidFill>
                  <a:schemeClr val="tx1"/>
                </a:solidFill>
                <a:latin typeface="+mn-lt"/>
              </a:rPr>
              <a:t>Model Selection:</a:t>
            </a:r>
            <a:r>
              <a:rPr lang="en-US" sz="1600" dirty="0">
                <a:solidFill>
                  <a:schemeClr val="tx1"/>
                </a:solidFill>
                <a:latin typeface="+mn-lt"/>
              </a:rPr>
              <a:t> Various models were evaluated, with </a:t>
            </a:r>
            <a:r>
              <a:rPr lang="en-US" sz="1600" dirty="0" err="1">
                <a:solidFill>
                  <a:schemeClr val="tx1"/>
                </a:solidFill>
                <a:latin typeface="+mn-lt"/>
              </a:rPr>
              <a:t>XGBoost</a:t>
            </a:r>
            <a:r>
              <a:rPr lang="en-US" sz="1600" dirty="0">
                <a:solidFill>
                  <a:schemeClr val="tx1"/>
                </a:solidFill>
                <a:latin typeface="+mn-lt"/>
              </a:rPr>
              <a:t> and LGBM identified as top performers based on metrics like RMSE and R². The models were validated using a train-test split to assess their predictive power. </a:t>
            </a:r>
          </a:p>
          <a:p>
            <a:r>
              <a:rPr lang="en-US" sz="1600" b="1" dirty="0">
                <a:solidFill>
                  <a:schemeClr val="tx1"/>
                </a:solidFill>
                <a:latin typeface="+mn-lt"/>
              </a:rPr>
              <a:t>SHAP Analysis:</a:t>
            </a:r>
            <a:r>
              <a:rPr lang="en-US" sz="1600" dirty="0">
                <a:solidFill>
                  <a:schemeClr val="tx1"/>
                </a:solidFill>
                <a:latin typeface="+mn-lt"/>
              </a:rPr>
              <a:t> SHAP values were used to interpret the model's predictions, highlighting the most influential features, such as the promotion dates, items, and the store key. This analysis provided valuable insights into which factors most significantly impacted sales during the forecast period.</a:t>
            </a:r>
          </a:p>
          <a:p>
            <a:endParaRPr lang="en-US" sz="1600" dirty="0">
              <a:solidFill>
                <a:schemeClr val="tx1"/>
              </a:solidFill>
              <a:latin typeface="+mn-lt"/>
            </a:endParaRPr>
          </a:p>
        </p:txBody>
      </p:sp>
      <p:sp>
        <p:nvSpPr>
          <p:cNvPr id="3" name="AutoShape 2" descr="Indian Institute of Management Calcutta - Wikipedia">
            <a:extLst>
              <a:ext uri="{FF2B5EF4-FFF2-40B4-BE49-F238E27FC236}">
                <a16:creationId xmlns:a16="http://schemas.microsoft.com/office/drawing/2014/main" id="{6FCB5089-6CF7-68B2-EA78-C042DB627D05}"/>
              </a:ext>
            </a:extLst>
          </p:cNvPr>
          <p:cNvSpPr>
            <a:spLocks noChangeAspect="1" noChangeArrowheads="1"/>
          </p:cNvSpPr>
          <p:nvPr/>
        </p:nvSpPr>
        <p:spPr bwMode="auto">
          <a:xfrm>
            <a:off x="4451195" y="3276599"/>
            <a:ext cx="1797205" cy="17972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ustDataLst>
      <p:tags r:id="rId1"/>
    </p:custDataLst>
    <p:extLst>
      <p:ext uri="{BB962C8B-B14F-4D97-AF65-F5344CB8AC3E}">
        <p14:creationId xmlns:p14="http://schemas.microsoft.com/office/powerpoint/2010/main" val="2914834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4466D-3FE0-9567-BB95-600E4A7B6527}"/>
              </a:ext>
            </a:extLst>
          </p:cNvPr>
          <p:cNvSpPr>
            <a:spLocks noGrp="1"/>
          </p:cNvSpPr>
          <p:nvPr>
            <p:ph type="title"/>
          </p:nvPr>
        </p:nvSpPr>
        <p:spPr>
          <a:xfrm>
            <a:off x="356616" y="447422"/>
            <a:ext cx="10515600" cy="811922"/>
          </a:xfrm>
        </p:spPr>
        <p:txBody>
          <a:bodyPr/>
          <a:lstStyle/>
          <a:p>
            <a:r>
              <a:rPr lang="en-IN" i="1" dirty="0">
                <a:latin typeface="+mn-lt"/>
              </a:rPr>
              <a:t>Continued …</a:t>
            </a:r>
          </a:p>
        </p:txBody>
      </p:sp>
      <p:sp>
        <p:nvSpPr>
          <p:cNvPr id="3" name="Content Placeholder 2">
            <a:extLst>
              <a:ext uri="{FF2B5EF4-FFF2-40B4-BE49-F238E27FC236}">
                <a16:creationId xmlns:a16="http://schemas.microsoft.com/office/drawing/2014/main" id="{A4A947E3-E0BE-2B59-FBFB-7F424053B764}"/>
              </a:ext>
            </a:extLst>
          </p:cNvPr>
          <p:cNvSpPr>
            <a:spLocks noGrp="1"/>
          </p:cNvSpPr>
          <p:nvPr>
            <p:ph idx="1"/>
          </p:nvPr>
        </p:nvSpPr>
        <p:spPr>
          <a:xfrm>
            <a:off x="356616" y="1410511"/>
            <a:ext cx="10997184" cy="5082363"/>
          </a:xfrm>
        </p:spPr>
        <p:txBody>
          <a:bodyPr/>
          <a:lstStyle/>
          <a:p>
            <a:pPr marL="0" indent="0">
              <a:buNone/>
            </a:pPr>
            <a:r>
              <a:rPr lang="en-US" sz="1600" b="1" dirty="0">
                <a:solidFill>
                  <a:schemeClr val="tx1"/>
                </a:solidFill>
                <a:latin typeface="+mn-lt"/>
              </a:rPr>
              <a:t>Future plans to mature the model</a:t>
            </a:r>
          </a:p>
          <a:p>
            <a:pPr marL="0" indent="0">
              <a:buNone/>
            </a:pPr>
            <a:endParaRPr lang="en-US" sz="1600" b="1" dirty="0">
              <a:solidFill>
                <a:schemeClr val="tx1"/>
              </a:solidFill>
              <a:latin typeface="+mn-lt"/>
            </a:endParaRPr>
          </a:p>
          <a:p>
            <a:r>
              <a:rPr lang="en-US" sz="1600" b="1" dirty="0">
                <a:solidFill>
                  <a:schemeClr val="tx1"/>
                </a:solidFill>
                <a:latin typeface="+mn-lt"/>
              </a:rPr>
              <a:t>Hyperparameter Tuning:</a:t>
            </a:r>
            <a:r>
              <a:rPr lang="en-US" sz="1600" dirty="0">
                <a:solidFill>
                  <a:schemeClr val="tx1"/>
                </a:solidFill>
                <a:latin typeface="+mn-lt"/>
              </a:rPr>
              <a:t> Further tuning of model hyperparameters to optimize performance.</a:t>
            </a:r>
          </a:p>
          <a:p>
            <a:r>
              <a:rPr lang="en-US" sz="1600" b="1" dirty="0">
                <a:solidFill>
                  <a:schemeClr val="tx1"/>
                </a:solidFill>
                <a:latin typeface="+mn-lt"/>
              </a:rPr>
              <a:t>Feature Expansion:</a:t>
            </a:r>
            <a:r>
              <a:rPr lang="en-US" sz="1600" dirty="0">
                <a:solidFill>
                  <a:schemeClr val="tx1"/>
                </a:solidFill>
                <a:latin typeface="+mn-lt"/>
              </a:rPr>
              <a:t> Consider adding more relevant features or external data sources to improve model accuracy.</a:t>
            </a:r>
          </a:p>
          <a:p>
            <a:r>
              <a:rPr lang="en-US" sz="1600" b="1" dirty="0">
                <a:solidFill>
                  <a:schemeClr val="tx1"/>
                </a:solidFill>
                <a:latin typeface="+mn-lt"/>
              </a:rPr>
              <a:t>Cross-Validation:</a:t>
            </a:r>
            <a:r>
              <a:rPr lang="en-US" sz="1600" dirty="0">
                <a:solidFill>
                  <a:schemeClr val="tx1"/>
                </a:solidFill>
                <a:latin typeface="+mn-lt"/>
              </a:rPr>
              <a:t> Implement cross-validation techniques to ensure robustness and generalizability across different data subsets.</a:t>
            </a:r>
          </a:p>
          <a:p>
            <a:r>
              <a:rPr lang="en-US" sz="1600" b="1" dirty="0">
                <a:solidFill>
                  <a:schemeClr val="tx1"/>
                </a:solidFill>
                <a:latin typeface="+mn-lt"/>
              </a:rPr>
              <a:t>Deployment Planning:</a:t>
            </a:r>
            <a:r>
              <a:rPr lang="en-US" sz="1600" dirty="0">
                <a:solidFill>
                  <a:schemeClr val="tx1"/>
                </a:solidFill>
                <a:latin typeface="+mn-lt"/>
              </a:rPr>
              <a:t> Prepare the model for deployment, ensuring it's accessible and user-friendly for business stakeholders.</a:t>
            </a:r>
          </a:p>
          <a:p>
            <a:endParaRPr lang="en-IN" sz="1600" dirty="0">
              <a:solidFill>
                <a:schemeClr val="tx1"/>
              </a:solidFill>
              <a:latin typeface="+mn-lt"/>
            </a:endParaRPr>
          </a:p>
        </p:txBody>
      </p:sp>
    </p:spTree>
    <p:extLst>
      <p:ext uri="{BB962C8B-B14F-4D97-AF65-F5344CB8AC3E}">
        <p14:creationId xmlns:p14="http://schemas.microsoft.com/office/powerpoint/2010/main" val="4076365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740665" y="503156"/>
            <a:ext cx="11633096" cy="811922"/>
          </a:xfrm>
        </p:spPr>
        <p:txBody>
          <a:bodyPr/>
          <a:lstStyle/>
          <a:p>
            <a:r>
              <a:rPr lang="en-US" b="1" dirty="0">
                <a:latin typeface="+mn-lt"/>
              </a:rPr>
              <a:t>Model Validation Metrics</a:t>
            </a:r>
            <a:endParaRPr lang="en-US" sz="2000" i="1" dirty="0">
              <a:latin typeface="+mn-lt"/>
            </a:endParaRPr>
          </a:p>
        </p:txBody>
      </p:sp>
      <p:sp>
        <p:nvSpPr>
          <p:cNvPr id="9" name="TextBox 8">
            <a:extLst>
              <a:ext uri="{FF2B5EF4-FFF2-40B4-BE49-F238E27FC236}">
                <a16:creationId xmlns:a16="http://schemas.microsoft.com/office/drawing/2014/main" id="{0280C995-2ABA-D7CB-AC45-C6618D1A7731}"/>
              </a:ext>
            </a:extLst>
          </p:cNvPr>
          <p:cNvSpPr txBox="1"/>
          <p:nvPr/>
        </p:nvSpPr>
        <p:spPr>
          <a:xfrm>
            <a:off x="599729" y="1911012"/>
            <a:ext cx="10702255" cy="263200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dirty="0">
                <a:cs typeface="Arial" panose="020B0604020202020204" pitchFamily="34" charset="0"/>
              </a:rPr>
              <a:t>RMSE</a:t>
            </a:r>
            <a:r>
              <a:rPr lang="en-US" sz="1600" dirty="0">
                <a:cs typeface="Arial" panose="020B0604020202020204" pitchFamily="34" charset="0"/>
              </a:rPr>
              <a:t> (534.70) is a key metric because it gives a sense of the prediction error magnitude in the same units as the target variable, allowing you to assess the practical impact of prediction errors.</a:t>
            </a:r>
          </a:p>
          <a:p>
            <a:pPr marL="285750" indent="-285750">
              <a:lnSpc>
                <a:spcPct val="150000"/>
              </a:lnSpc>
              <a:buFont typeface="Arial" panose="020B0604020202020204" pitchFamily="34" charset="0"/>
              <a:buChar char="•"/>
            </a:pPr>
            <a:r>
              <a:rPr lang="en-US" sz="1600" b="1" dirty="0">
                <a:cs typeface="Arial" panose="020B0604020202020204" pitchFamily="34" charset="0"/>
              </a:rPr>
              <a:t>R²</a:t>
            </a:r>
            <a:r>
              <a:rPr lang="en-US" sz="1600" dirty="0">
                <a:cs typeface="Arial" panose="020B0604020202020204" pitchFamily="34" charset="0"/>
              </a:rPr>
              <a:t> (0.9476) and </a:t>
            </a:r>
            <a:r>
              <a:rPr lang="en-US" sz="1600" b="1" dirty="0">
                <a:cs typeface="Arial" panose="020B0604020202020204" pitchFamily="34" charset="0"/>
              </a:rPr>
              <a:t>Adjusted R² </a:t>
            </a:r>
            <a:r>
              <a:rPr lang="en-US" sz="1600" dirty="0">
                <a:cs typeface="Arial" panose="020B0604020202020204" pitchFamily="34" charset="0"/>
              </a:rPr>
              <a:t>(0.9472) values indicate that the model explains a significant portion of the variance in the data, showing strong predictive capability.</a:t>
            </a:r>
          </a:p>
          <a:p>
            <a:pPr marL="285750" indent="-285750">
              <a:lnSpc>
                <a:spcPct val="150000"/>
              </a:lnSpc>
              <a:buFont typeface="Arial" panose="020B0604020202020204" pitchFamily="34" charset="0"/>
              <a:buChar char="•"/>
            </a:pPr>
            <a:r>
              <a:rPr lang="en-US" sz="1600" b="1" dirty="0">
                <a:cs typeface="Arial" panose="020B0604020202020204" pitchFamily="34" charset="0"/>
              </a:rPr>
              <a:t>Median Absolute Error</a:t>
            </a:r>
            <a:r>
              <a:rPr lang="en-US" sz="1600" dirty="0">
                <a:cs typeface="Arial" panose="020B0604020202020204" pitchFamily="34" charset="0"/>
              </a:rPr>
              <a:t> (Median AE = 281.55): This is the median of the absolute errors and provides a robust measure of the central tendency of the errors, less influenced by outliers</a:t>
            </a:r>
          </a:p>
          <a:p>
            <a:pPr marL="285750" indent="-285750">
              <a:lnSpc>
                <a:spcPct val="150000"/>
              </a:lnSpc>
              <a:buFont typeface="Arial" panose="020B0604020202020204" pitchFamily="34" charset="0"/>
              <a:buChar char="•"/>
            </a:pPr>
            <a:endParaRPr lang="en-US" sz="1600" dirty="0">
              <a:cs typeface="Arial" panose="020B0604020202020204" pitchFamily="34" charset="0"/>
            </a:endParaRPr>
          </a:p>
        </p:txBody>
      </p:sp>
    </p:spTree>
    <p:custDataLst>
      <p:tags r:id="rId1"/>
    </p:custDataLst>
    <p:extLst>
      <p:ext uri="{BB962C8B-B14F-4D97-AF65-F5344CB8AC3E}">
        <p14:creationId xmlns:p14="http://schemas.microsoft.com/office/powerpoint/2010/main" val="2266025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a:xfrm>
            <a:off x="283277" y="198872"/>
            <a:ext cx="10515600" cy="811922"/>
          </a:xfrm>
        </p:spPr>
        <p:txBody>
          <a:bodyPr/>
          <a:lstStyle/>
          <a:p>
            <a:r>
              <a:rPr lang="en-US" b="1" dirty="0">
                <a:latin typeface="+mn-lt"/>
              </a:rPr>
              <a:t>Business Value</a:t>
            </a:r>
          </a:p>
        </p:txBody>
      </p:sp>
      <p:sp>
        <p:nvSpPr>
          <p:cNvPr id="7" name="TextBox 6">
            <a:extLst>
              <a:ext uri="{FF2B5EF4-FFF2-40B4-BE49-F238E27FC236}">
                <a16:creationId xmlns:a16="http://schemas.microsoft.com/office/drawing/2014/main" id="{5AFDA4B2-691B-4FD4-AE04-85F9CDA02C30}"/>
              </a:ext>
            </a:extLst>
          </p:cNvPr>
          <p:cNvSpPr txBox="1"/>
          <p:nvPr/>
        </p:nvSpPr>
        <p:spPr>
          <a:xfrm>
            <a:off x="283277" y="1120522"/>
            <a:ext cx="11188287" cy="5262979"/>
          </a:xfrm>
          <a:prstGeom prst="rect">
            <a:avLst/>
          </a:prstGeom>
          <a:noFill/>
        </p:spPr>
        <p:txBody>
          <a:bodyPr wrap="square" rtlCol="0">
            <a:spAutoFit/>
          </a:bodyPr>
          <a:lstStyle/>
          <a:p>
            <a:pPr algn="just" rtl="0" fontAlgn="base"/>
            <a:r>
              <a:rPr lang="en-US" sz="1600" b="1" i="0" u="none" strike="noStrike" dirty="0">
                <a:solidFill>
                  <a:srgbClr val="000000"/>
                </a:solidFill>
                <a:effectLst/>
                <a:cs typeface="Arial" panose="020B0604020202020204" pitchFamily="34" charset="0"/>
              </a:rPr>
              <a:t>Overall Value of the Solution:</a:t>
            </a:r>
            <a:r>
              <a:rPr lang="en-US" sz="1600" b="0" i="0" dirty="0">
                <a:solidFill>
                  <a:srgbClr val="000000"/>
                </a:solidFill>
                <a:effectLst/>
                <a:cs typeface="Arial" panose="020B0604020202020204" pitchFamily="34" charset="0"/>
              </a:rPr>
              <a:t>​</a:t>
            </a:r>
          </a:p>
          <a:p>
            <a:pPr algn="just" rtl="0" fontAlgn="base"/>
            <a:endParaRPr lang="en-US" sz="1600" b="0" i="0" dirty="0">
              <a:solidFill>
                <a:srgbClr val="000000"/>
              </a:solidFill>
              <a:effectLst/>
              <a:cs typeface="Arial" panose="020B0604020202020204" pitchFamily="34" charset="0"/>
            </a:endParaRPr>
          </a:p>
          <a:p>
            <a:pPr marL="342900" indent="-342900" algn="just" rtl="0" fontAlgn="base">
              <a:buFont typeface="Arial" panose="020B0604020202020204" pitchFamily="34" charset="0"/>
              <a:buChar char="•"/>
            </a:pPr>
            <a:r>
              <a:rPr lang="en-US" sz="1600" b="0" i="0" u="none" strike="noStrike" dirty="0">
                <a:solidFill>
                  <a:srgbClr val="000000"/>
                </a:solidFill>
                <a:effectLst/>
                <a:cs typeface="Arial" panose="020B0604020202020204" pitchFamily="34" charset="0"/>
              </a:rPr>
              <a:t>Provides precise and reliable three-month sales forecasts.</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0" i="0" u="none" strike="noStrike" dirty="0">
                <a:solidFill>
                  <a:srgbClr val="000000"/>
                </a:solidFill>
                <a:effectLst/>
                <a:cs typeface="Arial" panose="020B0604020202020204" pitchFamily="34" charset="0"/>
              </a:rPr>
              <a:t>Optimizes inventory levels, reduces wastage, and enhances supply chain efficiency.</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0" i="0" u="none" strike="noStrike" dirty="0">
                <a:solidFill>
                  <a:srgbClr val="000000"/>
                </a:solidFill>
                <a:effectLst/>
                <a:cs typeface="Arial" panose="020B0604020202020204" pitchFamily="34" charset="0"/>
              </a:rPr>
              <a:t>Supports strategic decision-making by predicting future sales trends.</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0" i="0" u="none" strike="noStrike" dirty="0">
                <a:solidFill>
                  <a:srgbClr val="000000"/>
                </a:solidFill>
                <a:effectLst/>
                <a:cs typeface="Arial" panose="020B0604020202020204" pitchFamily="34" charset="0"/>
              </a:rPr>
              <a:t>Adapts to changes in market conditions, consumer behavior, and promotional impact.</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endParaRPr lang="en-US" sz="1600" b="0" i="0" dirty="0">
              <a:solidFill>
                <a:srgbClr val="000000"/>
              </a:solidFill>
              <a:effectLst/>
              <a:cs typeface="Arial" panose="020B0604020202020204" pitchFamily="34" charset="0"/>
            </a:endParaRPr>
          </a:p>
          <a:p>
            <a:pPr algn="just" rtl="0" fontAlgn="base"/>
            <a:r>
              <a:rPr lang="en-US" sz="1600" b="1" i="0" u="none" strike="noStrike" dirty="0">
                <a:solidFill>
                  <a:srgbClr val="000000"/>
                </a:solidFill>
                <a:effectLst/>
                <a:cs typeface="Arial" panose="020B0604020202020204" pitchFamily="34" charset="0"/>
              </a:rPr>
              <a:t>Identify Key Areas for Business Improvement:</a:t>
            </a:r>
            <a:r>
              <a:rPr lang="en-US" sz="1600" b="0" i="0" dirty="0">
                <a:solidFill>
                  <a:srgbClr val="000000"/>
                </a:solidFill>
                <a:effectLst/>
                <a:cs typeface="Arial" panose="020B0604020202020204" pitchFamily="34" charset="0"/>
              </a:rPr>
              <a:t>​</a:t>
            </a:r>
          </a:p>
          <a:p>
            <a:pPr algn="just" rtl="0" fontAlgn="base"/>
            <a:endParaRPr lang="en-US" sz="1600" b="0" i="0" dirty="0">
              <a:solidFill>
                <a:srgbClr val="000000"/>
              </a:solidFill>
              <a:effectLst/>
              <a:cs typeface="Arial" panose="020B0604020202020204" pitchFamily="34" charset="0"/>
            </a:endParaRPr>
          </a:p>
          <a:p>
            <a:pPr marL="342900" indent="-342900" algn="just" rtl="0" fontAlgn="base">
              <a:buFont typeface="Arial" panose="020B0604020202020204" pitchFamily="34" charset="0"/>
              <a:buChar char="•"/>
            </a:pPr>
            <a:r>
              <a:rPr lang="en-US" sz="1600" b="1" i="0" u="none" strike="noStrike" dirty="0">
                <a:solidFill>
                  <a:srgbClr val="000000"/>
                </a:solidFill>
                <a:effectLst/>
                <a:cs typeface="Arial" panose="020B0604020202020204" pitchFamily="34" charset="0"/>
              </a:rPr>
              <a:t>Inventory Management:</a:t>
            </a:r>
            <a:r>
              <a:rPr lang="en-US" sz="1600" b="0" i="0" u="none" strike="noStrike" dirty="0">
                <a:solidFill>
                  <a:srgbClr val="000000"/>
                </a:solidFill>
                <a:effectLst/>
                <a:cs typeface="Arial" panose="020B0604020202020204" pitchFamily="34" charset="0"/>
              </a:rPr>
              <a:t> Minimizes overstocking and stock-outs, reducing holding costs and increasing turnover rates.</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1" i="0" u="none" strike="noStrike" dirty="0">
                <a:solidFill>
                  <a:srgbClr val="000000"/>
                </a:solidFill>
                <a:effectLst/>
                <a:cs typeface="Arial" panose="020B0604020202020204" pitchFamily="34" charset="0"/>
              </a:rPr>
              <a:t>Promotional Strategy:</a:t>
            </a:r>
            <a:r>
              <a:rPr lang="en-US" sz="1600" b="0" i="0" u="none" strike="noStrike" dirty="0">
                <a:solidFill>
                  <a:srgbClr val="000000"/>
                </a:solidFill>
                <a:effectLst/>
                <a:cs typeface="Arial" panose="020B0604020202020204" pitchFamily="34" charset="0"/>
              </a:rPr>
              <a:t> Identifies effective promotions, focusing on high-impact campaigns.</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1" i="0" u="none" strike="noStrike" dirty="0">
                <a:solidFill>
                  <a:srgbClr val="000000"/>
                </a:solidFill>
                <a:effectLst/>
                <a:cs typeface="Arial" panose="020B0604020202020204" pitchFamily="34" charset="0"/>
              </a:rPr>
              <a:t>Resource Allocation:</a:t>
            </a:r>
            <a:r>
              <a:rPr lang="en-US" sz="1600" b="0" i="0" u="none" strike="noStrike" dirty="0">
                <a:solidFill>
                  <a:srgbClr val="000000"/>
                </a:solidFill>
                <a:effectLst/>
                <a:cs typeface="Arial" panose="020B0604020202020204" pitchFamily="34" charset="0"/>
              </a:rPr>
              <a:t> Enhances staff and resource efficiency, aligning with sales volumes and peak times.</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r>
              <a:rPr lang="en-US" sz="1600" b="1" i="0" u="none" strike="noStrike" dirty="0">
                <a:solidFill>
                  <a:srgbClr val="000000"/>
                </a:solidFill>
                <a:effectLst/>
                <a:cs typeface="Arial" panose="020B0604020202020204" pitchFamily="34" charset="0"/>
              </a:rPr>
              <a:t>Financial Planning:</a:t>
            </a:r>
            <a:r>
              <a:rPr lang="en-US" sz="1600" b="0" i="0" u="none" strike="noStrike" dirty="0">
                <a:solidFill>
                  <a:srgbClr val="000000"/>
                </a:solidFill>
                <a:effectLst/>
                <a:cs typeface="Arial" panose="020B0604020202020204" pitchFamily="34" charset="0"/>
              </a:rPr>
              <a:t> Assists in budgeting and financial planning, providing clarity on expected revenue and cash flow management.</a:t>
            </a:r>
            <a:r>
              <a:rPr lang="en-US" sz="1600" b="0" i="0" dirty="0">
                <a:solidFill>
                  <a:srgbClr val="000000"/>
                </a:solidFill>
                <a:effectLst/>
                <a:cs typeface="Arial" panose="020B0604020202020204" pitchFamily="34" charset="0"/>
              </a:rPr>
              <a:t>​</a:t>
            </a:r>
          </a:p>
          <a:p>
            <a:pPr marL="342900" indent="-342900" algn="just" rtl="0" fontAlgn="base">
              <a:buFont typeface="Arial" panose="020B0604020202020204" pitchFamily="34" charset="0"/>
              <a:buChar char="•"/>
            </a:pPr>
            <a:endParaRPr lang="en-US" sz="1600" b="0" i="0" dirty="0">
              <a:solidFill>
                <a:srgbClr val="000000"/>
              </a:solidFill>
              <a:effectLst/>
              <a:cs typeface="Arial" panose="020B0604020202020204" pitchFamily="34" charset="0"/>
            </a:endParaRPr>
          </a:p>
          <a:p>
            <a:pPr algn="just" rtl="0" fontAlgn="base"/>
            <a:r>
              <a:rPr lang="en-US" sz="1600" b="1" i="0" u="none" strike="noStrike" dirty="0">
                <a:solidFill>
                  <a:srgbClr val="000000"/>
                </a:solidFill>
                <a:effectLst/>
                <a:cs typeface="Arial" panose="020B0604020202020204" pitchFamily="34" charset="0"/>
              </a:rPr>
              <a:t>Visualization of Current State vs. Ideal:</a:t>
            </a:r>
            <a:r>
              <a:rPr lang="en-US" sz="1600" b="0" i="0" dirty="0">
                <a:solidFill>
                  <a:srgbClr val="000000"/>
                </a:solidFill>
                <a:effectLst/>
                <a:cs typeface="Arial" panose="020B0604020202020204" pitchFamily="34" charset="0"/>
              </a:rPr>
              <a:t>​</a:t>
            </a:r>
          </a:p>
          <a:p>
            <a:pPr algn="just" rtl="0" fontAlgn="base">
              <a:buFont typeface="Arial" panose="020B0604020202020204" pitchFamily="34" charset="0"/>
              <a:buChar char="•"/>
            </a:pPr>
            <a:endParaRPr lang="en-US" sz="1600" b="0" i="0" dirty="0">
              <a:solidFill>
                <a:srgbClr val="000000"/>
              </a:solidFill>
              <a:effectLst/>
              <a:cs typeface="Arial" panose="020B0604020202020204" pitchFamily="34" charset="0"/>
            </a:endParaRPr>
          </a:p>
          <a:p>
            <a:pPr algn="just" rtl="0" fontAlgn="base"/>
            <a:r>
              <a:rPr lang="en-US" sz="1600" b="1" i="0" u="none" strike="noStrike" dirty="0">
                <a:solidFill>
                  <a:srgbClr val="000000"/>
                </a:solidFill>
                <a:effectLst/>
                <a:cs typeface="Arial" panose="020B0604020202020204" pitchFamily="34" charset="0"/>
              </a:rPr>
              <a:t>Current State:</a:t>
            </a:r>
            <a:r>
              <a:rPr lang="en-US" sz="1600" b="0" i="0" u="none" strike="noStrike" dirty="0">
                <a:solidFill>
                  <a:srgbClr val="000000"/>
                </a:solidFill>
                <a:effectLst/>
                <a:cs typeface="Arial" panose="020B0604020202020204" pitchFamily="34" charset="0"/>
              </a:rPr>
              <a:t> Decisions based on historical data and intuition, leading to inefficiencies.</a:t>
            </a:r>
            <a:r>
              <a:rPr lang="en-US" sz="1600" b="0" i="0" dirty="0">
                <a:solidFill>
                  <a:srgbClr val="000000"/>
                </a:solidFill>
                <a:effectLst/>
                <a:cs typeface="Arial" panose="020B0604020202020204" pitchFamily="34" charset="0"/>
              </a:rPr>
              <a:t>​</a:t>
            </a:r>
          </a:p>
          <a:p>
            <a:pPr algn="just" rtl="0" fontAlgn="base"/>
            <a:r>
              <a:rPr lang="en-US" sz="1600" b="1" i="0" u="none" strike="noStrike" dirty="0">
                <a:solidFill>
                  <a:srgbClr val="000000"/>
                </a:solidFill>
                <a:effectLst/>
                <a:cs typeface="Arial" panose="020B0604020202020204" pitchFamily="34" charset="0"/>
              </a:rPr>
              <a:t>Ideal State:</a:t>
            </a:r>
            <a:r>
              <a:rPr lang="en-US" sz="1600" b="0" i="0" u="none" strike="noStrike" dirty="0">
                <a:solidFill>
                  <a:srgbClr val="000000"/>
                </a:solidFill>
                <a:effectLst/>
                <a:cs typeface="Arial" panose="020B0604020202020204" pitchFamily="34" charset="0"/>
              </a:rPr>
              <a:t> Data-driven decisions reduce uncertainty and improve operational efficiency. Optimal inventory levels, well-timed promotions, and aligned resource allocation led to smoother operations.</a:t>
            </a:r>
            <a:r>
              <a:rPr lang="en-US" sz="1600" b="0" i="0" dirty="0">
                <a:solidFill>
                  <a:srgbClr val="000000"/>
                </a:solidFill>
                <a:effectLst/>
                <a:cs typeface="Arial" panose="020B0604020202020204" pitchFamily="34" charset="0"/>
              </a:rPr>
              <a:t>​</a:t>
            </a:r>
          </a:p>
          <a:p>
            <a:pPr algn="l" rtl="0" fontAlgn="base"/>
            <a:endParaRPr lang="en-US" sz="1600" b="0" i="0" dirty="0">
              <a:solidFill>
                <a:srgbClr val="000000"/>
              </a:solidFill>
              <a:effectLst/>
              <a:cs typeface="Arial" panose="020B0604020202020204" pitchFamily="34" charset="0"/>
            </a:endParaRPr>
          </a:p>
        </p:txBody>
      </p:sp>
    </p:spTree>
    <p:custDataLst>
      <p:tags r:id="rId1"/>
    </p:custDataLst>
    <p:extLst>
      <p:ext uri="{BB962C8B-B14F-4D97-AF65-F5344CB8AC3E}">
        <p14:creationId xmlns:p14="http://schemas.microsoft.com/office/powerpoint/2010/main" val="1052720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a:xfrm>
            <a:off x="144527" y="69382"/>
            <a:ext cx="10515600" cy="811922"/>
          </a:xfrm>
        </p:spPr>
        <p:txBody>
          <a:bodyPr/>
          <a:lstStyle/>
          <a:p>
            <a:r>
              <a:rPr lang="en-US" b="1" dirty="0">
                <a:latin typeface="+mn-lt"/>
              </a:rPr>
              <a:t>Deployment Plan and Integration</a:t>
            </a:r>
          </a:p>
        </p:txBody>
      </p:sp>
      <p:sp>
        <p:nvSpPr>
          <p:cNvPr id="7" name="TextBox 6">
            <a:extLst>
              <a:ext uri="{FF2B5EF4-FFF2-40B4-BE49-F238E27FC236}">
                <a16:creationId xmlns:a16="http://schemas.microsoft.com/office/drawing/2014/main" id="{5AFDA4B2-691B-4FD4-AE04-85F9CDA02C30}"/>
              </a:ext>
            </a:extLst>
          </p:cNvPr>
          <p:cNvSpPr txBox="1"/>
          <p:nvPr/>
        </p:nvSpPr>
        <p:spPr>
          <a:xfrm>
            <a:off x="144527" y="881304"/>
            <a:ext cx="11902946" cy="5262979"/>
          </a:xfrm>
          <a:prstGeom prst="rect">
            <a:avLst/>
          </a:prstGeom>
          <a:noFill/>
        </p:spPr>
        <p:txBody>
          <a:bodyPr wrap="square" rtlCol="0">
            <a:spAutoFit/>
          </a:bodyPr>
          <a:lstStyle/>
          <a:p>
            <a:r>
              <a:rPr lang="en-US" sz="1400" b="1" dirty="0">
                <a:cs typeface="Arial" panose="020B0604020202020204" pitchFamily="34" charset="0"/>
              </a:rPr>
              <a:t>Ease of Use for Chicken Coop's Data Management Team</a:t>
            </a:r>
          </a:p>
          <a:p>
            <a:endParaRPr lang="en-US" sz="1400" dirty="0">
              <a:cs typeface="Arial" panose="020B0604020202020204" pitchFamily="34" charset="0"/>
            </a:endParaRPr>
          </a:p>
          <a:p>
            <a:pPr marL="285750" indent="-285750">
              <a:buFont typeface="Arial" panose="020B0604020202020204" pitchFamily="34" charset="0"/>
              <a:buChar char="•"/>
            </a:pPr>
            <a:r>
              <a:rPr lang="en-US" sz="1400" b="1" dirty="0">
                <a:cs typeface="Arial" panose="020B0604020202020204" pitchFamily="34" charset="0"/>
              </a:rPr>
              <a:t>User Training and Documentation</a:t>
            </a:r>
            <a:r>
              <a:rPr lang="en-US" sz="1400" dirty="0">
                <a:cs typeface="Arial" panose="020B0604020202020204" pitchFamily="34" charset="0"/>
              </a:rPr>
              <a:t>: Provide comprehensive training sessions and detailed documentation for Chicken Coop's data management team. This includes how to interpret model outputs, use the dashboard or user interface, and troubleshoot common issues.</a:t>
            </a:r>
          </a:p>
          <a:p>
            <a:pPr marL="285750" indent="-285750">
              <a:buFont typeface="Arial" panose="020B0604020202020204" pitchFamily="34" charset="0"/>
              <a:buChar char="•"/>
            </a:pPr>
            <a:r>
              <a:rPr lang="en-US" sz="1400" b="1" dirty="0">
                <a:cs typeface="Arial" panose="020B0604020202020204" pitchFamily="34" charset="0"/>
              </a:rPr>
              <a:t>User-Friendly Interface:</a:t>
            </a:r>
            <a:r>
              <a:rPr lang="en-US" sz="1400" dirty="0">
                <a:cs typeface="Arial" panose="020B0604020202020204" pitchFamily="34" charset="0"/>
              </a:rPr>
              <a:t> Develop a user-friendly interface, such as a web-based dashboard, where users can easily input data, view forecasts, and download reports. Ensure that the interface is intuitive, with clear visualizations and easy navigation.</a:t>
            </a:r>
          </a:p>
          <a:p>
            <a:pPr marL="285750" indent="-285750">
              <a:buFont typeface="Arial" panose="020B0604020202020204" pitchFamily="34" charset="0"/>
              <a:buChar char="•"/>
            </a:pPr>
            <a:endParaRPr lang="en-US" sz="1400" dirty="0">
              <a:cs typeface="Arial" panose="020B0604020202020204" pitchFamily="34" charset="0"/>
            </a:endParaRPr>
          </a:p>
          <a:p>
            <a:r>
              <a:rPr lang="en-US" sz="1400" b="1" dirty="0">
                <a:cs typeface="Arial" panose="020B0604020202020204" pitchFamily="34" charset="0"/>
              </a:rPr>
              <a:t>Pushing the Solution to Production</a:t>
            </a:r>
          </a:p>
          <a:p>
            <a:endParaRPr lang="en-US" sz="1400" dirty="0">
              <a:cs typeface="Arial" panose="020B0604020202020204" pitchFamily="34" charset="0"/>
            </a:endParaRPr>
          </a:p>
          <a:p>
            <a:pPr marL="285750" indent="-285750">
              <a:buFont typeface="Arial" panose="020B0604020202020204" pitchFamily="34" charset="0"/>
              <a:buChar char="•"/>
            </a:pPr>
            <a:r>
              <a:rPr lang="en-US" sz="1400" b="1" dirty="0">
                <a:cs typeface="Arial" panose="020B0604020202020204" pitchFamily="34" charset="0"/>
              </a:rPr>
              <a:t>Cloud Deployment</a:t>
            </a:r>
            <a:r>
              <a:rPr lang="en-US" sz="1400" dirty="0">
                <a:cs typeface="Arial" panose="020B0604020202020204" pitchFamily="34" charset="0"/>
              </a:rPr>
              <a:t>: Deploy the model on a cloud platform like AWS, Azure, or Google Cloud, which offers scalability and easy integration with other systems. Use services like AWS </a:t>
            </a:r>
            <a:r>
              <a:rPr lang="en-US" sz="1400" dirty="0" err="1">
                <a:cs typeface="Arial" panose="020B0604020202020204" pitchFamily="34" charset="0"/>
              </a:rPr>
              <a:t>SageMaker</a:t>
            </a:r>
            <a:r>
              <a:rPr lang="en-US" sz="1400" dirty="0">
                <a:cs typeface="Arial" panose="020B0604020202020204" pitchFamily="34" charset="0"/>
              </a:rPr>
              <a:t>, Azure Machine Learning, or Google AI Platform to manage and monitor the model.</a:t>
            </a:r>
          </a:p>
          <a:p>
            <a:pPr marL="285750" indent="-285750">
              <a:buFont typeface="Arial" panose="020B0604020202020204" pitchFamily="34" charset="0"/>
              <a:buChar char="•"/>
            </a:pPr>
            <a:r>
              <a:rPr lang="en-US" sz="1400" b="1" dirty="0">
                <a:cs typeface="Arial" panose="020B0604020202020204" pitchFamily="34" charset="0"/>
              </a:rPr>
              <a:t>API Integration: </a:t>
            </a:r>
            <a:r>
              <a:rPr lang="en-US" sz="1400" dirty="0">
                <a:cs typeface="Arial" panose="020B0604020202020204" pitchFamily="34" charset="0"/>
              </a:rPr>
              <a:t>Create APIs for the model, allowing other applications or systems within Chicken Coop to access the forecasting service. This enables seamless integration with existing ERP or inventory management systems.</a:t>
            </a:r>
          </a:p>
          <a:p>
            <a:pPr marL="285750" indent="-285750">
              <a:buFont typeface="Arial" panose="020B0604020202020204" pitchFamily="34" charset="0"/>
              <a:buChar char="•"/>
            </a:pPr>
            <a:endParaRPr lang="en-US" sz="1400" dirty="0">
              <a:cs typeface="Arial" panose="020B0604020202020204" pitchFamily="34" charset="0"/>
            </a:endParaRPr>
          </a:p>
          <a:p>
            <a:r>
              <a:rPr lang="en-US" sz="1400" b="1" dirty="0">
                <a:cs typeface="Arial" panose="020B0604020202020204" pitchFamily="34" charset="0"/>
              </a:rPr>
              <a:t>Platform and End-User Interface</a:t>
            </a:r>
          </a:p>
          <a:p>
            <a:endParaRPr lang="en-US" sz="1400" dirty="0">
              <a:cs typeface="Arial" panose="020B0604020202020204" pitchFamily="34" charset="0"/>
            </a:endParaRPr>
          </a:p>
          <a:p>
            <a:pPr marL="285750" indent="-285750">
              <a:buFont typeface="Arial" panose="020B0604020202020204" pitchFamily="34" charset="0"/>
              <a:buChar char="•"/>
            </a:pPr>
            <a:r>
              <a:rPr lang="en-US" sz="1400" b="1" dirty="0">
                <a:cs typeface="Arial" panose="020B0604020202020204" pitchFamily="34" charset="0"/>
              </a:rPr>
              <a:t>Web Application: </a:t>
            </a:r>
            <a:r>
              <a:rPr lang="en-US" sz="1400" dirty="0">
                <a:cs typeface="Arial" panose="020B0604020202020204" pitchFamily="34" charset="0"/>
              </a:rPr>
              <a:t>Develop a web application where users can interact with the model. This app can provide real-time forecasts, analytics dashboards, and the ability to run different scenarios.</a:t>
            </a:r>
          </a:p>
          <a:p>
            <a:pPr marL="285750" indent="-285750">
              <a:buFont typeface="Arial" panose="020B0604020202020204" pitchFamily="34" charset="0"/>
              <a:buChar char="•"/>
            </a:pPr>
            <a:r>
              <a:rPr lang="en-US" sz="1400" b="1" dirty="0">
                <a:cs typeface="Arial" panose="020B0604020202020204" pitchFamily="34" charset="0"/>
              </a:rPr>
              <a:t>Mobile Access</a:t>
            </a:r>
            <a:r>
              <a:rPr lang="en-US" sz="1400" dirty="0">
                <a:cs typeface="Arial" panose="020B0604020202020204" pitchFamily="34" charset="0"/>
              </a:rPr>
              <a:t>: Ensure that the solution is accessible via mobile devices, allowing managers and decision-makers to access forecasts on the go.</a:t>
            </a:r>
          </a:p>
          <a:p>
            <a:pPr marL="285750" indent="-285750">
              <a:buFont typeface="Arial" panose="020B0604020202020204" pitchFamily="34" charset="0"/>
              <a:buChar char="•"/>
            </a:pPr>
            <a:endParaRPr lang="en-US" sz="1400" dirty="0">
              <a:cs typeface="Arial" panose="020B0604020202020204" pitchFamily="34" charset="0"/>
            </a:endParaRPr>
          </a:p>
          <a:p>
            <a:r>
              <a:rPr lang="en-US" sz="1400" b="1" dirty="0">
                <a:cs typeface="Arial" panose="020B0604020202020204" pitchFamily="34" charset="0"/>
              </a:rPr>
              <a:t>Ensuring Accuracy and Continuous Improvement</a:t>
            </a:r>
          </a:p>
          <a:p>
            <a:pPr marL="285750" indent="-285750">
              <a:buFont typeface="Arial" panose="020B0604020202020204" pitchFamily="34" charset="0"/>
              <a:buChar char="•"/>
            </a:pPr>
            <a:r>
              <a:rPr lang="en-US" sz="1400" b="1" dirty="0">
                <a:cs typeface="Arial" panose="020B0604020202020204" pitchFamily="34" charset="0"/>
              </a:rPr>
              <a:t>Regular Model Updates</a:t>
            </a:r>
            <a:r>
              <a:rPr lang="en-US" sz="1400" dirty="0">
                <a:cs typeface="Arial" panose="020B0604020202020204" pitchFamily="34" charset="0"/>
              </a:rPr>
              <a:t>: Schedule regular updates to the model to incorporate new data and retrain as needed. This keeps the model accurate and relevant.</a:t>
            </a:r>
          </a:p>
          <a:p>
            <a:pPr marL="285750" indent="-285750">
              <a:buFont typeface="Arial" panose="020B0604020202020204" pitchFamily="34" charset="0"/>
              <a:buChar char="•"/>
            </a:pPr>
            <a:r>
              <a:rPr lang="en-US" sz="1400" b="1" dirty="0">
                <a:cs typeface="Arial" panose="020B0604020202020204" pitchFamily="34" charset="0"/>
              </a:rPr>
              <a:t>Feedback Loop</a:t>
            </a:r>
            <a:r>
              <a:rPr lang="en-US" sz="1400" dirty="0">
                <a:cs typeface="Arial" panose="020B0604020202020204" pitchFamily="34" charset="0"/>
              </a:rPr>
              <a:t>: Establish a feedback loop where the data management team and other users can report issues or suggest improvements. This helps in refining the model and its deployment over time.</a:t>
            </a:r>
          </a:p>
        </p:txBody>
      </p:sp>
    </p:spTree>
    <p:custDataLst>
      <p:tags r:id="rId1"/>
    </p:custDataLst>
    <p:extLst>
      <p:ext uri="{BB962C8B-B14F-4D97-AF65-F5344CB8AC3E}">
        <p14:creationId xmlns:p14="http://schemas.microsoft.com/office/powerpoint/2010/main" val="28970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a:xfrm>
            <a:off x="283277" y="411307"/>
            <a:ext cx="10515600" cy="811922"/>
          </a:xfrm>
        </p:spPr>
        <p:txBody>
          <a:bodyPr/>
          <a:lstStyle/>
          <a:p>
            <a:r>
              <a:rPr lang="en-US" b="1" dirty="0">
                <a:latin typeface="+mn-lt"/>
              </a:rPr>
              <a:t>Recommendations and Next Steps </a:t>
            </a:r>
          </a:p>
        </p:txBody>
      </p:sp>
      <p:sp>
        <p:nvSpPr>
          <p:cNvPr id="7" name="TextBox 6">
            <a:extLst>
              <a:ext uri="{FF2B5EF4-FFF2-40B4-BE49-F238E27FC236}">
                <a16:creationId xmlns:a16="http://schemas.microsoft.com/office/drawing/2014/main" id="{5AFDA4B2-691B-4FD4-AE04-85F9CDA02C30}"/>
              </a:ext>
            </a:extLst>
          </p:cNvPr>
          <p:cNvSpPr txBox="1"/>
          <p:nvPr/>
        </p:nvSpPr>
        <p:spPr>
          <a:xfrm>
            <a:off x="347285" y="1433541"/>
            <a:ext cx="11299123" cy="4278094"/>
          </a:xfrm>
          <a:prstGeom prst="rect">
            <a:avLst/>
          </a:prstGeom>
          <a:noFill/>
        </p:spPr>
        <p:txBody>
          <a:bodyPr wrap="square" rtlCol="0">
            <a:spAutoFit/>
          </a:bodyPr>
          <a:lstStyle/>
          <a:p>
            <a:pPr algn="l" rtl="0" fontAlgn="base"/>
            <a:r>
              <a:rPr lang="en-US" sz="1600" b="1" i="0" u="none" strike="noStrike" dirty="0">
                <a:solidFill>
                  <a:srgbClr val="000000"/>
                </a:solidFill>
                <a:effectLst/>
              </a:rPr>
              <a:t>Insights gained to develop an 18-month forecasting model:</a:t>
            </a:r>
            <a:r>
              <a:rPr lang="en-US" sz="1600" b="0" i="0" dirty="0">
                <a:solidFill>
                  <a:srgbClr val="000000"/>
                </a:solidFill>
                <a:effectLst/>
              </a:rPr>
              <a:t>​</a:t>
            </a:r>
          </a:p>
          <a:p>
            <a:pPr algn="l" rtl="0" fontAlgn="base"/>
            <a:endParaRPr lang="en-US" sz="1600" b="0" i="0" dirty="0">
              <a:solidFill>
                <a:srgbClr val="000000"/>
              </a:solidFill>
              <a:effectLst/>
            </a:endParaRPr>
          </a:p>
          <a:p>
            <a:pPr marL="342900" indent="-342900" algn="l" rtl="0" fontAlgn="base">
              <a:buFont typeface="Arial" panose="020B0604020202020204" pitchFamily="34" charset="0"/>
              <a:buChar char="•"/>
            </a:pPr>
            <a:r>
              <a:rPr lang="en-US" sz="1600" b="0" i="0" u="none" strike="noStrike" dirty="0">
                <a:solidFill>
                  <a:srgbClr val="000000"/>
                </a:solidFill>
                <a:effectLst/>
              </a:rPr>
              <a:t>Extending the Forecasting Horizon for the model should account for seasonal variations, promotional events, and market trends.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Integrate external data sources like economic indicators, competitor activity, and regional market trends to improve forecast accuracy </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Regularly update data and retrain the model to maintain accuracy, adjusting for market or consumer behavior changes.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Enable scenario analysis to plan for future events like economic downturns or shifts in consumer preferences.</a:t>
            </a:r>
            <a:r>
              <a:rPr lang="en-US" sz="1600" b="0" i="0" dirty="0">
                <a:solidFill>
                  <a:srgbClr val="000000"/>
                </a:solidFill>
                <a:effectLst/>
              </a:rPr>
              <a:t>​</a:t>
            </a:r>
          </a:p>
          <a:p>
            <a:pPr marL="342900" indent="-342900" algn="l" rtl="0" fontAlgn="base">
              <a:buFont typeface="Arial" panose="020B0604020202020204" pitchFamily="34" charset="0"/>
              <a:buChar char="•"/>
            </a:pPr>
            <a:endParaRPr lang="en-US" sz="1600" b="0" i="0" dirty="0">
              <a:solidFill>
                <a:srgbClr val="000000"/>
              </a:solidFill>
              <a:effectLst/>
            </a:endParaRPr>
          </a:p>
          <a:p>
            <a:pPr algn="l" rtl="0" fontAlgn="base"/>
            <a:r>
              <a:rPr lang="en-US" sz="1600" b="1" i="0" u="none" strike="noStrike" dirty="0">
                <a:solidFill>
                  <a:srgbClr val="000000"/>
                </a:solidFill>
                <a:effectLst/>
              </a:rPr>
              <a:t>Gauging Store Cannibalization:</a:t>
            </a:r>
            <a:r>
              <a:rPr lang="en-US" sz="1600" b="0" i="0" dirty="0">
                <a:solidFill>
                  <a:srgbClr val="000000"/>
                </a:solidFill>
                <a:effectLst/>
              </a:rPr>
              <a:t>​</a:t>
            </a:r>
          </a:p>
          <a:p>
            <a:pPr algn="l" rtl="0" fontAlgn="base"/>
            <a:endParaRPr lang="en-US" sz="1600" b="0" i="0" dirty="0">
              <a:solidFill>
                <a:srgbClr val="000000"/>
              </a:solidFill>
              <a:effectLst/>
            </a:endParaRPr>
          </a:p>
          <a:p>
            <a:pPr marL="342900" indent="-342900" algn="l" rtl="0" fontAlgn="base">
              <a:buFont typeface="Arial" panose="020B0604020202020204" pitchFamily="34" charset="0"/>
              <a:buChar char="•"/>
            </a:pPr>
            <a:r>
              <a:rPr lang="en-US" sz="1600" b="0" i="0" u="none" strike="noStrike" dirty="0">
                <a:solidFill>
                  <a:srgbClr val="000000"/>
                </a:solidFill>
                <a:effectLst/>
              </a:rPr>
              <a:t>Create customer segments based on their purchasing behavior, location, and preferences and avoid any overlap</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Strategize store openings for market coverage while minimizing negative impacts based on population density, local competition, and market demand.</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Pilot Testing on new store locations with pop-up stores to gauge market response and adjust plans accordingly.</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Differentiate on product and service level, trying exclusive products, store-specific promotions, and tailored services.</a:t>
            </a:r>
            <a:r>
              <a:rPr lang="en-US" sz="1600" b="0" i="0" dirty="0">
                <a:solidFill>
                  <a:srgbClr val="000000"/>
                </a:solidFill>
                <a:effectLst/>
              </a:rPr>
              <a:t>​</a:t>
            </a:r>
          </a:p>
          <a:p>
            <a:pPr algn="l" rtl="0" fontAlgn="base"/>
            <a:r>
              <a:rPr lang="en-US" sz="1600" b="0" i="0" dirty="0">
                <a:solidFill>
                  <a:srgbClr val="000000"/>
                </a:solidFill>
                <a:effectLst/>
              </a:rPr>
              <a:t>​</a:t>
            </a:r>
          </a:p>
          <a:p>
            <a:pPr algn="l" rtl="0" fontAlgn="base"/>
            <a:r>
              <a:rPr lang="en-US" sz="1600" b="0" i="0" dirty="0">
                <a:solidFill>
                  <a:srgbClr val="000000"/>
                </a:solidFill>
                <a:effectLst/>
              </a:rPr>
              <a:t>​</a:t>
            </a:r>
          </a:p>
        </p:txBody>
      </p:sp>
    </p:spTree>
    <p:custDataLst>
      <p:tags r:id="rId1"/>
    </p:custDataLst>
    <p:extLst>
      <p:ext uri="{BB962C8B-B14F-4D97-AF65-F5344CB8AC3E}">
        <p14:creationId xmlns:p14="http://schemas.microsoft.com/office/powerpoint/2010/main" val="500226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extLst>
              <p:ext uri="{D42A27DB-BD31-4B8C-83A1-F6EECF244321}">
                <p14:modId xmlns:p14="http://schemas.microsoft.com/office/powerpoint/2010/main" val="1116381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a:xfrm>
            <a:off x="477981" y="361325"/>
            <a:ext cx="10515600" cy="811922"/>
          </a:xfrm>
        </p:spPr>
        <p:txBody>
          <a:bodyPr vert="horz"/>
          <a:lstStyle/>
          <a:p>
            <a:r>
              <a:rPr lang="en-US" b="1" dirty="0">
                <a:latin typeface="+mn-lt"/>
              </a:rPr>
              <a:t>Appendix: Key analyses</a:t>
            </a:r>
          </a:p>
        </p:txBody>
      </p:sp>
      <p:sp>
        <p:nvSpPr>
          <p:cNvPr id="14" name="TextBox 13">
            <a:extLst>
              <a:ext uri="{FF2B5EF4-FFF2-40B4-BE49-F238E27FC236}">
                <a16:creationId xmlns:a16="http://schemas.microsoft.com/office/drawing/2014/main" id="{30B15BD5-B55C-17CB-F8BF-484C88558885}"/>
              </a:ext>
            </a:extLst>
          </p:cNvPr>
          <p:cNvSpPr txBox="1"/>
          <p:nvPr/>
        </p:nvSpPr>
        <p:spPr>
          <a:xfrm>
            <a:off x="477981" y="1739765"/>
            <a:ext cx="11122892" cy="4278094"/>
          </a:xfrm>
          <a:prstGeom prst="rect">
            <a:avLst/>
          </a:prstGeom>
          <a:noFill/>
        </p:spPr>
        <p:txBody>
          <a:bodyPr wrap="square" rtlCol="0" anchor="ctr">
            <a:spAutoFit/>
          </a:bodyPr>
          <a:lstStyle/>
          <a:p>
            <a:pPr algn="l" rtl="0" fontAlgn="base"/>
            <a:r>
              <a:rPr lang="en-US" sz="1600" b="1" i="0" u="none" strike="noStrike" dirty="0">
                <a:solidFill>
                  <a:srgbClr val="000000"/>
                </a:solidFill>
                <a:effectLst/>
              </a:rPr>
              <a:t>Seasonal Trend Analysis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Identified specific periods of increased sales activity, particularly holidays and promotional events.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Helps to understand consumer behavior and optimize inventory and staffing during peak times.</a:t>
            </a:r>
          </a:p>
          <a:p>
            <a:pPr algn="l" rtl="0" fontAlgn="base"/>
            <a:r>
              <a:rPr lang="en-US" sz="1600" b="0" i="0" dirty="0">
                <a:solidFill>
                  <a:srgbClr val="000000"/>
                </a:solidFill>
                <a:effectLst/>
              </a:rPr>
              <a:t>​</a:t>
            </a:r>
          </a:p>
          <a:p>
            <a:pPr algn="l" rtl="0" fontAlgn="base"/>
            <a:r>
              <a:rPr lang="en-US" sz="1600" b="1" i="0" u="none" strike="noStrike" dirty="0">
                <a:solidFill>
                  <a:srgbClr val="000000"/>
                </a:solidFill>
                <a:effectLst/>
              </a:rPr>
              <a:t>Future models can be incorporated to improve the accuracy</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Promotions boost sales( certain being more effective)</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Items like “Chicken Sandwich Combo” led to the highest increase in sales.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Focus more on promotional strategies to drive higher returns</a:t>
            </a:r>
            <a:r>
              <a:rPr lang="en-US" sz="1600" b="0" i="0" dirty="0">
                <a:solidFill>
                  <a:srgbClr val="000000"/>
                </a:solidFill>
                <a:effectLst/>
              </a:rPr>
              <a:t>​</a:t>
            </a:r>
          </a:p>
          <a:p>
            <a:pPr marL="342900" indent="-342900" algn="l" rtl="0" fontAlgn="base">
              <a:buFont typeface="Arial" panose="020B0604020202020204" pitchFamily="34" charset="0"/>
              <a:buChar char="•"/>
            </a:pPr>
            <a:endParaRPr lang="en-US" sz="1600" b="0" i="0" dirty="0">
              <a:solidFill>
                <a:srgbClr val="000000"/>
              </a:solidFill>
              <a:effectLst/>
            </a:endParaRPr>
          </a:p>
          <a:p>
            <a:pPr algn="l" rtl="0" fontAlgn="base"/>
            <a:r>
              <a:rPr lang="en-US" sz="1600" b="1" i="0" u="none" strike="noStrike" dirty="0">
                <a:solidFill>
                  <a:srgbClr val="000000"/>
                </a:solidFill>
                <a:effectLst/>
              </a:rPr>
              <a:t>Customer segmentation based on purchase behavior revealed distinct groups, such as frequent buyers, seasonal shoppers, and promotion-driven customers.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Tailored marketing campaigns can be developed to target specific customer segments</a:t>
            </a:r>
            <a:r>
              <a:rPr lang="en-US" sz="1600" b="0" i="0" dirty="0">
                <a:solidFill>
                  <a:srgbClr val="000000"/>
                </a:solidFill>
                <a:effectLst/>
              </a:rPr>
              <a:t>​</a:t>
            </a:r>
          </a:p>
          <a:p>
            <a:pPr marL="342900" indent="-342900" algn="l" rtl="0" fontAlgn="base">
              <a:buFont typeface="Arial" panose="020B0604020202020204" pitchFamily="34" charset="0"/>
              <a:buChar char="•"/>
            </a:pPr>
            <a:endParaRPr lang="en-US" sz="1600" b="0" i="0" dirty="0">
              <a:solidFill>
                <a:srgbClr val="000000"/>
              </a:solidFill>
              <a:effectLst/>
            </a:endParaRPr>
          </a:p>
          <a:p>
            <a:pPr algn="l" rtl="0" fontAlgn="base"/>
            <a:r>
              <a:rPr lang="en-US" sz="1600" b="1" i="0" u="none" strike="noStrike" dirty="0">
                <a:solidFill>
                  <a:srgbClr val="000000"/>
                </a:solidFill>
                <a:effectLst/>
              </a:rPr>
              <a:t>Analysis of store-level data revealed that certain locations consistently underperform( competition, location disadvantages, or demographic factors)</a:t>
            </a:r>
            <a:r>
              <a:rPr lang="en-US" sz="1600" b="0" i="0" dirty="0">
                <a:solidFill>
                  <a:srgbClr val="000000"/>
                </a:solidFill>
                <a:effectLst/>
              </a:rPr>
              <a:t>​</a:t>
            </a:r>
          </a:p>
          <a:p>
            <a:pPr marL="342900" indent="-342900" algn="l" rtl="0" fontAlgn="base">
              <a:buFont typeface="Arial" panose="020B0604020202020204" pitchFamily="34" charset="0"/>
              <a:buChar char="•"/>
            </a:pPr>
            <a:r>
              <a:rPr lang="en-US" sz="1600" b="0" i="0" u="none" strike="noStrike" dirty="0">
                <a:solidFill>
                  <a:srgbClr val="000000"/>
                </a:solidFill>
                <a:effectLst/>
              </a:rPr>
              <a:t>Consideration of these factors is crucial for future store placement and identifying underperforming stores for targeted improvements </a:t>
            </a:r>
            <a:r>
              <a:rPr lang="en-US" sz="1600" b="0" i="0" dirty="0">
                <a:solidFill>
                  <a:srgbClr val="000000"/>
                </a:solidFill>
                <a:effectLst/>
              </a:rPr>
              <a:t>​</a:t>
            </a:r>
          </a:p>
        </p:txBody>
      </p:sp>
    </p:spTree>
    <p:extLst>
      <p:ext uri="{BB962C8B-B14F-4D97-AF65-F5344CB8AC3E}">
        <p14:creationId xmlns:p14="http://schemas.microsoft.com/office/powerpoint/2010/main" val="22681419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dMKb7mb"/>
  <p:tag name="ARTICULATE_DESIGN_ID_2021 BAA" val="tGVEPjQk"/>
  <p:tag name="ARTICULATE_PROJECT_OPEN" val="0"/>
  <p:tag name="THINKCELLUNDODONOTDELETE" val="0"/>
  <p:tag name="ARTICULATE_SLIDE_COUNT" val="6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1845</Words>
  <Application>Microsoft Office PowerPoint</Application>
  <PresentationFormat>Widescreen</PresentationFormat>
  <Paragraphs>122</Paragraphs>
  <Slides>10</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6" baseType="lpstr">
      <vt:lpstr>Arial</vt:lpstr>
      <vt:lpstr>ATT Aleck Sans</vt:lpstr>
      <vt:lpstr>Calibri</vt:lpstr>
      <vt:lpstr>Graphik</vt:lpstr>
      <vt:lpstr>2021 BAA</vt:lpstr>
      <vt:lpstr>think-cell Slide</vt:lpstr>
      <vt:lpstr>Chicken Coop Empowering a Restaurant Chain in a competitive AI landscape </vt:lpstr>
      <vt:lpstr>Executive Summary</vt:lpstr>
      <vt:lpstr>Outcome and Methodology </vt:lpstr>
      <vt:lpstr>Continued …</vt:lpstr>
      <vt:lpstr>Model Validation Metrics</vt:lpstr>
      <vt:lpstr>Business Value</vt:lpstr>
      <vt:lpstr>Deployment Plan and Integration</vt:lpstr>
      <vt:lpstr>Recommendations and Next Steps </vt:lpstr>
      <vt:lpstr>Appendix: Key analyses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Gupta, Ankur</dc:creator>
  <cp:lastModifiedBy>Rahul Trivedi</cp:lastModifiedBy>
  <cp:revision>11</cp:revision>
  <dcterms:created xsi:type="dcterms:W3CDTF">2022-08-08T13:37:03Z</dcterms:created>
  <dcterms:modified xsi:type="dcterms:W3CDTF">2024-07-30T15:15:37Z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780E3EE4-6A46-412A-A8EB-4F79E9E1B346</vt:lpwstr>
  </property>
  <property fmtid="{D5CDD505-2E9C-101B-9397-08002B2CF9AE}" pid="3" name="ArticulatePath">
    <vt:lpwstr>https://wwt-my.sharepoint.com/personal/guptaan_wwt_com/Documents/DS Capstone</vt:lpwstr>
  </property>
</Properties>
</file>